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7" r:id="rId2"/>
    <p:sldId id="274" r:id="rId3"/>
    <p:sldId id="275" r:id="rId4"/>
    <p:sldId id="258" r:id="rId5"/>
    <p:sldId id="283" r:id="rId6"/>
    <p:sldId id="259" r:id="rId7"/>
    <p:sldId id="262" r:id="rId8"/>
    <p:sldId id="261" r:id="rId9"/>
    <p:sldId id="282" r:id="rId10"/>
    <p:sldId id="280" r:id="rId11"/>
    <p:sldId id="284" r:id="rId12"/>
    <p:sldId id="260" r:id="rId13"/>
    <p:sldId id="273" r:id="rId14"/>
    <p:sldId id="263" r:id="rId15"/>
    <p:sldId id="271" r:id="rId16"/>
    <p:sldId id="264" r:id="rId17"/>
    <p:sldId id="266" r:id="rId18"/>
    <p:sldId id="265" r:id="rId19"/>
    <p:sldId id="267" r:id="rId20"/>
    <p:sldId id="268" r:id="rId21"/>
    <p:sldId id="278" r:id="rId22"/>
    <p:sldId id="285" r:id="rId23"/>
    <p:sldId id="287" r:id="rId24"/>
    <p:sldId id="288" r:id="rId25"/>
    <p:sldId id="290" r:id="rId26"/>
    <p:sldId id="289" r:id="rId27"/>
    <p:sldId id="279" r:id="rId28"/>
    <p:sldId id="270" r:id="rId29"/>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398850-C1CF-4F4C-AA4B-BFB8548BC441}" name="gaja martinelli" initials="gm" userId="90c044cbc2f61fa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68" d="100"/>
          <a:sy n="68" d="100"/>
        </p:scale>
        <p:origin x="780" y="6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a:t>Fare clic per modificare lo stile del titolo</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a:xfrm>
            <a:off x="5332412" y="5883275"/>
            <a:ext cx="4324044" cy="365125"/>
          </a:xfrm>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3497542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640F0A3-E9FC-4E5D-B949-1A5031C4BCA3}" type="datetimeFigureOut">
              <a:rPr lang="it-IT" smtClean="0"/>
              <a:t>08/03/2022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753315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179462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3055212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157044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a:t>Fare clic per modificare lo stile del titolo</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3326275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a:t>Fare clic per modificare lo stile del titolo</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646323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4369976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1293513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951856" y="5867131"/>
            <a:ext cx="551167" cy="365125"/>
          </a:xfrm>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1381224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3640F0A3-E9FC-4E5D-B949-1A5031C4BCA3}" type="datetimeFigureOut">
              <a:rPr lang="it-IT" smtClean="0"/>
              <a:t>08/03/2022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307061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640F0A3-E9FC-4E5D-B949-1A5031C4BCA3}" type="datetimeFigureOut">
              <a:rPr lang="it-IT" smtClean="0"/>
              <a:t>08/03/2022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19718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640F0A3-E9FC-4E5D-B949-1A5031C4BCA3}" type="datetimeFigureOut">
              <a:rPr lang="it-IT" smtClean="0"/>
              <a:t>08/03/2022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379000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3640F0A3-E9FC-4E5D-B949-1A5031C4BCA3}" type="datetimeFigureOut">
              <a:rPr lang="it-IT" smtClean="0"/>
              <a:t>08/03/2022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401875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0F0A3-E9FC-4E5D-B949-1A5031C4BCA3}" type="datetimeFigureOut">
              <a:rPr lang="it-IT" smtClean="0"/>
              <a:t>08/03/2022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475950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640F0A3-E9FC-4E5D-B949-1A5031C4BCA3}" type="datetimeFigureOut">
              <a:rPr lang="it-IT" smtClean="0"/>
              <a:t>08/03/2022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758741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a:t>Fare clic per modificare lo stile del titolo</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3640F0A3-E9FC-4E5D-B949-1A5031C4BCA3}" type="datetimeFigureOut">
              <a:rPr lang="it-IT" smtClean="0"/>
              <a:t>08/03/2022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AD2BC76-3CC2-4040-9922-7939C109BE6C}" type="slidenum">
              <a:rPr lang="it-IT" smtClean="0"/>
              <a:t>‹N›</a:t>
            </a:fld>
            <a:endParaRPr lang="it-IT"/>
          </a:p>
        </p:txBody>
      </p:sp>
    </p:spTree>
    <p:extLst>
      <p:ext uri="{BB962C8B-B14F-4D97-AF65-F5344CB8AC3E}">
        <p14:creationId xmlns:p14="http://schemas.microsoft.com/office/powerpoint/2010/main" val="2303608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640F0A3-E9FC-4E5D-B949-1A5031C4BCA3}" type="datetimeFigureOut">
              <a:rPr lang="it-IT" smtClean="0"/>
              <a:t>08/03/2022</a:t>
            </a:fld>
            <a:endParaRPr lang="it-IT"/>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AD2BC76-3CC2-4040-9922-7939C109BE6C}" type="slidenum">
              <a:rPr lang="it-IT" smtClean="0"/>
              <a:t>‹N›</a:t>
            </a:fld>
            <a:endParaRPr lang="it-IT"/>
          </a:p>
        </p:txBody>
      </p:sp>
    </p:spTree>
    <p:extLst>
      <p:ext uri="{BB962C8B-B14F-4D97-AF65-F5344CB8AC3E}">
        <p14:creationId xmlns:p14="http://schemas.microsoft.com/office/powerpoint/2010/main" val="4175194655"/>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am-tax.it/public/convegni/ImmobiliBonusFiscali2021_1.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m-tax.it/public/convegni/es_1_detrazione_fiscale.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am-tax.it/public/convegni/es_2_cessione_del_credito.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am-tax.it/public/convegni/es_3_sconto_in_ft_e_ric_del_credito.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am-tax.it/public/convegni/es_4_bil_abb_e_micro_imp.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am-tax.it/public/convegni/mod_operative_bonus_edilizi.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francesco.porpora@studio-porpora.i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am-tax.it/public/convegni/Interpello_n_743_del_2021.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955041" y="2355205"/>
            <a:ext cx="8574622" cy="1769902"/>
          </a:xfrm>
        </p:spPr>
        <p:txBody>
          <a:bodyPr>
            <a:noAutofit/>
          </a:bodyPr>
          <a:lstStyle/>
          <a:p>
            <a:pPr algn="ctr"/>
            <a:r>
              <a:rPr lang="it-IT" sz="3800" b="1" dirty="0">
                <a:effectLst>
                  <a:outerShdw blurRad="38100" dist="38100" dir="2700000" algn="tl">
                    <a:srgbClr val="000000">
                      <a:alpha val="43137"/>
                    </a:srgbClr>
                  </a:outerShdw>
                </a:effectLst>
              </a:rPr>
              <a:t>CESSIONE DEL CREDITO D’IMPOSTA: INQUADRAMENTO FISCALE E PROFILI CONTABILI DEI BONUS FISCALI</a:t>
            </a:r>
          </a:p>
        </p:txBody>
      </p:sp>
      <p:sp>
        <p:nvSpPr>
          <p:cNvPr id="3" name="Sottotitolo 2"/>
          <p:cNvSpPr>
            <a:spLocks noGrp="1"/>
          </p:cNvSpPr>
          <p:nvPr>
            <p:ph type="subTitle" idx="1"/>
          </p:nvPr>
        </p:nvSpPr>
        <p:spPr>
          <a:xfrm>
            <a:off x="4542018" y="5269643"/>
            <a:ext cx="6987645" cy="755375"/>
          </a:xfrm>
        </p:spPr>
        <p:txBody>
          <a:bodyPr>
            <a:noAutofit/>
          </a:bodyPr>
          <a:lstStyle/>
          <a:p>
            <a:pPr algn="ctr">
              <a:lnSpc>
                <a:spcPct val="90000"/>
              </a:lnSpc>
              <a:defRPr/>
            </a:pPr>
            <a:r>
              <a:rPr lang="it-IT" sz="2000" b="1" dirty="0"/>
              <a:t>Francesco Porpora – </a:t>
            </a:r>
            <a:r>
              <a:rPr lang="de-DE" altLang="it-IT" sz="2000" b="1" dirty="0"/>
              <a:t>Dottore </a:t>
            </a:r>
            <a:r>
              <a:rPr lang="de-DE" altLang="it-IT" sz="2000" b="1" dirty="0" err="1"/>
              <a:t>Commercialista</a:t>
            </a:r>
            <a:r>
              <a:rPr lang="de-DE" altLang="it-IT" sz="2000" b="1" dirty="0"/>
              <a:t>, LL.M. </a:t>
            </a:r>
          </a:p>
          <a:p>
            <a:pPr algn="ctr">
              <a:lnSpc>
                <a:spcPct val="90000"/>
              </a:lnSpc>
              <a:defRPr/>
            </a:pPr>
            <a:r>
              <a:rPr lang="de-DE" altLang="it-IT" sz="2000" b="1" dirty="0" err="1"/>
              <a:t>Iscritto</a:t>
            </a:r>
            <a:r>
              <a:rPr lang="de-DE" altLang="it-IT" sz="2000" b="1" dirty="0"/>
              <a:t> </a:t>
            </a:r>
            <a:r>
              <a:rPr lang="de-DE" altLang="it-IT" sz="2000" b="1" dirty="0" err="1"/>
              <a:t>nel</a:t>
            </a:r>
            <a:r>
              <a:rPr lang="de-DE" altLang="it-IT" sz="2000" b="1" dirty="0"/>
              <a:t> </a:t>
            </a:r>
            <a:r>
              <a:rPr lang="de-DE" altLang="it-IT" sz="2000" b="1" dirty="0" err="1"/>
              <a:t>Registro</a:t>
            </a:r>
            <a:r>
              <a:rPr lang="de-DE" altLang="it-IT" sz="2000" b="1" dirty="0"/>
              <a:t> </a:t>
            </a:r>
            <a:r>
              <a:rPr lang="de-DE" altLang="it-IT" sz="2000" b="1" dirty="0" err="1"/>
              <a:t>Praticanti</a:t>
            </a:r>
            <a:r>
              <a:rPr lang="de-DE" altLang="it-IT" sz="2000" b="1" dirty="0"/>
              <a:t> Notai del </a:t>
            </a:r>
            <a:r>
              <a:rPr lang="de-DE" altLang="it-IT" sz="2000" b="1" dirty="0" err="1"/>
              <a:t>distretto</a:t>
            </a:r>
            <a:r>
              <a:rPr lang="de-DE" altLang="it-IT" sz="2000" b="1" dirty="0"/>
              <a:t> di Milano</a:t>
            </a:r>
            <a:endParaRPr lang="it-IT" sz="2000" b="1" dirty="0"/>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8061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55305" y="1084308"/>
            <a:ext cx="9952702" cy="1761827"/>
          </a:xfrm>
        </p:spPr>
        <p:txBody>
          <a:bodyPr anchor="ctr" anchorCtr="0">
            <a:normAutofit/>
          </a:bodyPr>
          <a:lstStyle/>
          <a:p>
            <a:pPr algn="just"/>
            <a:r>
              <a:rPr lang="it-IT" sz="1800" dirty="0"/>
              <a:t>Con riguardo alla </a:t>
            </a:r>
            <a:r>
              <a:rPr lang="it-IT" sz="1800" b="1" dirty="0"/>
              <a:t>successione nei crediti tributari </a:t>
            </a:r>
            <a:r>
              <a:rPr lang="it-IT" sz="1800" dirty="0"/>
              <a:t>si osserva che sebbene non vi sia una disciplina normativa dedicata alla successione </a:t>
            </a:r>
            <a:r>
              <a:rPr lang="it-IT" sz="1800" i="1" dirty="0" err="1"/>
              <a:t>mortis</a:t>
            </a:r>
            <a:r>
              <a:rPr lang="it-IT" sz="1800" i="1" dirty="0"/>
              <a:t> causa </a:t>
            </a:r>
            <a:r>
              <a:rPr lang="it-IT" sz="1800" dirty="0"/>
              <a:t>dei crediti tributari,  si ritiene che questi siano trasmissibili agli eredi del </a:t>
            </a:r>
            <a:r>
              <a:rPr lang="it-IT" sz="1800" i="1" dirty="0"/>
              <a:t>de </a:t>
            </a:r>
            <a:r>
              <a:rPr lang="it-IT" sz="1800" i="1" dirty="0" err="1"/>
              <a:t>cuius</a:t>
            </a:r>
            <a:r>
              <a:rPr lang="it-IT" sz="1800" i="1" dirty="0"/>
              <a:t> </a:t>
            </a:r>
            <a:r>
              <a:rPr lang="it-IT" sz="1800" dirty="0"/>
              <a:t>secondo le regole generali del codice civile.</a:t>
            </a:r>
            <a:br>
              <a:rPr lang="it-IT" sz="1800" dirty="0"/>
            </a:br>
            <a:r>
              <a:rPr lang="it-IT" sz="1800" dirty="0"/>
              <a:t>La concreta attuazione del credito tributario richiede però il rispetto di una sequenza procedimentale: sarà necessaria quindi l’attivazione di una procedura di rimborso, con una istanza da proporsi nei termini di legge, pena la decadenza.</a:t>
            </a:r>
            <a:endParaRPr lang="it-IT" sz="1800" b="1" dirty="0"/>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9238" y="-134827"/>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541492" y="0"/>
            <a:ext cx="7109015"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LA CESSIONE E LA SUCCESSIONE DEI CREDITI D’IMPOSTA</a:t>
            </a:r>
          </a:p>
        </p:txBody>
      </p:sp>
      <p:sp>
        <p:nvSpPr>
          <p:cNvPr id="7" name="Titolo 1">
            <a:extLst>
              <a:ext uri="{FF2B5EF4-FFF2-40B4-BE49-F238E27FC236}">
                <a16:creationId xmlns:a16="http://schemas.microsoft.com/office/drawing/2014/main" id="{09047DB0-4E98-44F9-B796-B29CC4B8E6B4}"/>
              </a:ext>
            </a:extLst>
          </p:cNvPr>
          <p:cNvSpPr txBox="1">
            <a:spLocks/>
          </p:cNvSpPr>
          <p:nvPr/>
        </p:nvSpPr>
        <p:spPr>
          <a:xfrm>
            <a:off x="3714751" y="4078133"/>
            <a:ext cx="8093256" cy="1166449"/>
          </a:xfrm>
          <a:prstGeom prst="rect">
            <a:avLst/>
          </a:prstGeom>
          <a:effectLst/>
        </p:spPr>
        <p:txBody>
          <a:bodyPr vert="horz" lIns="91440" tIns="45720" rIns="91440" bIns="45720" rtlCol="0" anchor="ctr" anchorCtr="0">
            <a:normAutofit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b="1" dirty="0"/>
              <a:t>È inoltre opportuno osservare che, dal punto di vista civilistico, l’attivazione delle procedure di rimborso oppure della compensazione, da parte del chiamato, sembra poter equivalere ad una accettazione tacita dell’eredità, con le relative conseguenze. </a:t>
            </a:r>
          </a:p>
        </p:txBody>
      </p:sp>
      <p:sp>
        <p:nvSpPr>
          <p:cNvPr id="8" name="Titolo 1">
            <a:extLst>
              <a:ext uri="{FF2B5EF4-FFF2-40B4-BE49-F238E27FC236}">
                <a16:creationId xmlns:a16="http://schemas.microsoft.com/office/drawing/2014/main" id="{3409A4F5-8316-40F1-AA07-107B98155527}"/>
              </a:ext>
            </a:extLst>
          </p:cNvPr>
          <p:cNvSpPr txBox="1">
            <a:spLocks/>
          </p:cNvSpPr>
          <p:nvPr/>
        </p:nvSpPr>
        <p:spPr>
          <a:xfrm>
            <a:off x="2650434" y="2696931"/>
            <a:ext cx="9157572" cy="1464138"/>
          </a:xfrm>
          <a:prstGeom prst="rect">
            <a:avLst/>
          </a:prstGeom>
          <a:effectLst/>
        </p:spPr>
        <p:txBody>
          <a:bodyPr vert="horz" lIns="91440" tIns="45720" rIns="91440" bIns="45720" rtlCol="0" anchor="ctr" anchorCtr="0">
            <a:norm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Se il procedimento di rimborso era già stato avviato dal de </a:t>
            </a:r>
            <a:r>
              <a:rPr lang="it-IT" sz="1800" dirty="0" err="1"/>
              <a:t>cuius</a:t>
            </a:r>
            <a:r>
              <a:rPr lang="it-IT" sz="1800" dirty="0"/>
              <a:t>, l’erede subentrerà nel procedimento medesimo, allo stesso potendosi riferire le situazioni procedimentali (attive e passive). In linea astratta, è ammissibile anche la compensazione del credito tributario trasmesso </a:t>
            </a:r>
            <a:r>
              <a:rPr lang="it-IT" sz="1800" i="1" dirty="0" err="1"/>
              <a:t>mortis</a:t>
            </a:r>
            <a:r>
              <a:rPr lang="it-IT" sz="1800" i="1" dirty="0"/>
              <a:t> causa</a:t>
            </a:r>
            <a:r>
              <a:rPr lang="it-IT" sz="1800" dirty="0"/>
              <a:t>, sussistendo gli specifici requisiti, così come è possibile configurare la successiva cessione del credito tributario oggetto di trasmissione </a:t>
            </a:r>
            <a:r>
              <a:rPr lang="it-IT" sz="1800" b="1" i="1" dirty="0" err="1"/>
              <a:t>mortis</a:t>
            </a:r>
            <a:r>
              <a:rPr lang="it-IT" sz="1800" b="1" i="1" dirty="0"/>
              <a:t> causa</a:t>
            </a:r>
            <a:r>
              <a:rPr lang="it-IT" sz="1800" b="1" dirty="0"/>
              <a:t>.</a:t>
            </a:r>
          </a:p>
        </p:txBody>
      </p:sp>
      <p:sp>
        <p:nvSpPr>
          <p:cNvPr id="9" name="Titolo 1">
            <a:extLst>
              <a:ext uri="{FF2B5EF4-FFF2-40B4-BE49-F238E27FC236}">
                <a16:creationId xmlns:a16="http://schemas.microsoft.com/office/drawing/2014/main" id="{2A404657-2FB9-4AFC-8D1F-0BCFCC6CB778}"/>
              </a:ext>
            </a:extLst>
          </p:cNvPr>
          <p:cNvSpPr txBox="1">
            <a:spLocks/>
          </p:cNvSpPr>
          <p:nvPr/>
        </p:nvSpPr>
        <p:spPr>
          <a:xfrm>
            <a:off x="5486400" y="5097683"/>
            <a:ext cx="6321606" cy="1760317"/>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Occorre, infine, rilevare che in rapporto alla trasmissione dell’obbligazione tributaria, fenomeni di successione a titolo universale del credito tributario, equiparabili a quelli </a:t>
            </a:r>
            <a:r>
              <a:rPr lang="it-IT" sz="1800" i="1" dirty="0" err="1"/>
              <a:t>mortis</a:t>
            </a:r>
            <a:r>
              <a:rPr lang="it-IT" sz="1800" i="1" dirty="0"/>
              <a:t> causa </a:t>
            </a:r>
            <a:r>
              <a:rPr lang="it-IT" sz="1800" dirty="0"/>
              <a:t>delle persone fisiche, si possono verificare con riferimento </a:t>
            </a:r>
            <a:r>
              <a:rPr lang="it-IT" sz="1800" b="1" dirty="0"/>
              <a:t>alle vicende estintive degli enti collettivi</a:t>
            </a:r>
            <a:r>
              <a:rPr lang="it-IT" sz="1800" dirty="0"/>
              <a:t>, cui devono conseguentemente essere applicati  i medesimi principi</a:t>
            </a:r>
            <a:r>
              <a:rPr lang="it-IT" sz="1800" b="1" dirty="0"/>
              <a:t>.</a:t>
            </a:r>
          </a:p>
        </p:txBody>
      </p:sp>
    </p:spTree>
    <p:extLst>
      <p:ext uri="{BB962C8B-B14F-4D97-AF65-F5344CB8AC3E}">
        <p14:creationId xmlns:p14="http://schemas.microsoft.com/office/powerpoint/2010/main" val="1657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99238" y="-134827"/>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540006" y="0"/>
            <a:ext cx="7111987"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LA CESSIONE E LA SUCCESSIONE DEI CREDITI D’IMPOSTA</a:t>
            </a:r>
          </a:p>
        </p:txBody>
      </p:sp>
      <p:sp>
        <p:nvSpPr>
          <p:cNvPr id="8" name="Titolo 1">
            <a:extLst>
              <a:ext uri="{FF2B5EF4-FFF2-40B4-BE49-F238E27FC236}">
                <a16:creationId xmlns:a16="http://schemas.microsoft.com/office/drawing/2014/main" id="{BACE742A-E672-4DC6-9D35-33B56BC35F91}"/>
              </a:ext>
            </a:extLst>
          </p:cNvPr>
          <p:cNvSpPr txBox="1">
            <a:spLocks/>
          </p:cNvSpPr>
          <p:nvPr/>
        </p:nvSpPr>
        <p:spPr>
          <a:xfrm>
            <a:off x="1969477" y="1371223"/>
            <a:ext cx="9861452" cy="1582991"/>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i="1" dirty="0"/>
              <a:t>CASO PRATICO</a:t>
            </a:r>
          </a:p>
          <a:p>
            <a:pPr algn="just"/>
            <a:endParaRPr lang="it-IT" sz="500" dirty="0"/>
          </a:p>
          <a:p>
            <a:pPr algn="just"/>
            <a:r>
              <a:rPr lang="it-IT" sz="1800" dirty="0"/>
              <a:t>Una SRL  è posta in liquidazione ed è successivamente cancellata dal registro delle imprese. In sede di ultima dichiarazione IVA annuale viene evidenziato un credito Iva </a:t>
            </a:r>
            <a:r>
              <a:rPr lang="it-IT" sz="1800" i="1" dirty="0"/>
              <a:t>ex</a:t>
            </a:r>
            <a:r>
              <a:rPr lang="it-IT" sz="1800" dirty="0"/>
              <a:t> art. 30 d.p.r. 633/1972. </a:t>
            </a:r>
          </a:p>
          <a:p>
            <a:pPr algn="just"/>
            <a:endParaRPr lang="it-IT" sz="1800" dirty="0"/>
          </a:p>
          <a:p>
            <a:pPr algn="just"/>
            <a:r>
              <a:rPr lang="it-IT" sz="1800" b="1" dirty="0"/>
              <a:t>A chi spetta la titolarità di tale credito, una volta cancellata e quindi estintala società?</a:t>
            </a:r>
          </a:p>
        </p:txBody>
      </p:sp>
      <p:sp>
        <p:nvSpPr>
          <p:cNvPr id="9" name="Titolo 1">
            <a:extLst>
              <a:ext uri="{FF2B5EF4-FFF2-40B4-BE49-F238E27FC236}">
                <a16:creationId xmlns:a16="http://schemas.microsoft.com/office/drawing/2014/main" id="{E5E175ED-3BEC-437C-B633-CCB3474A7F13}"/>
              </a:ext>
            </a:extLst>
          </p:cNvPr>
          <p:cNvSpPr txBox="1">
            <a:spLocks/>
          </p:cNvSpPr>
          <p:nvPr/>
        </p:nvSpPr>
        <p:spPr>
          <a:xfrm>
            <a:off x="5120640" y="2954214"/>
            <a:ext cx="6710289" cy="3559128"/>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Secondo l’Agenzia delle Entrate, il credito è da riconoscersi </a:t>
            </a:r>
            <a:r>
              <a:rPr lang="it-IT" sz="1800" b="1" dirty="0"/>
              <a:t>in capo ai singoli soci</a:t>
            </a:r>
            <a:r>
              <a:rPr lang="it-IT" sz="1800" dirty="0"/>
              <a:t>, in  forza della successione universale intervenuta tra società e soci e riguardante sia le situazioni giuridiche passive che attive. Per azionare il diritto al rimborso nei termini e nelle procedure di legge, i singoli soci possono anche </a:t>
            </a:r>
            <a:r>
              <a:rPr lang="it-IT" sz="1800" b="1" dirty="0"/>
              <a:t>scegliere di delegare un solo soggetto</a:t>
            </a:r>
            <a:r>
              <a:rPr lang="it-IT" sz="1800" dirty="0"/>
              <a:t>, per esempio l’ex liquidatore della società, che però non agirà quale rappresentante della società (non più esistente) ma di ognuno degli ex soci (</a:t>
            </a:r>
            <a:r>
              <a:rPr lang="it-IT" sz="1800" dirty="0" err="1"/>
              <a:t>Ris</a:t>
            </a:r>
            <a:r>
              <a:rPr lang="it-IT" sz="1800" dirty="0"/>
              <a:t>. Ag. </a:t>
            </a:r>
            <a:r>
              <a:rPr lang="it-IT" sz="1800" dirty="0" err="1"/>
              <a:t>Ent</a:t>
            </a:r>
            <a:r>
              <a:rPr lang="it-IT" sz="1800" dirty="0"/>
              <a:t>. N. 77/2011).</a:t>
            </a:r>
          </a:p>
          <a:p>
            <a:pPr algn="just"/>
            <a:r>
              <a:rPr lang="it-IT" sz="1800" dirty="0"/>
              <a:t>La giurisprudenza di legittimità ha inoltre chiarito che il credito Iva si trasmette agli ex soci anche se non esposto nel bilancio finale di liquidazione, non essendo questo un elemento costitutivo del diritto (Cass. N. 9192/2016).</a:t>
            </a:r>
          </a:p>
        </p:txBody>
      </p:sp>
    </p:spTree>
    <p:extLst>
      <p:ext uri="{BB962C8B-B14F-4D97-AF65-F5344CB8AC3E}">
        <p14:creationId xmlns:p14="http://schemas.microsoft.com/office/powerpoint/2010/main" val="1767631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17589" y="275196"/>
            <a:ext cx="8616948" cy="1219135"/>
          </a:xfrm>
        </p:spPr>
        <p:txBody>
          <a:bodyPr>
            <a:noAutofit/>
          </a:bodyPr>
          <a:lstStyle/>
          <a:p>
            <a:pPr algn="ctr"/>
            <a:r>
              <a:rPr lang="it-IT" sz="3600" b="1" dirty="0">
                <a:effectLst>
                  <a:outerShdw blurRad="38100" dist="38100" dir="2700000" algn="tl">
                    <a:srgbClr val="000000">
                      <a:alpha val="43137"/>
                    </a:srgbClr>
                  </a:outerShdw>
                </a:effectLst>
              </a:rPr>
              <a:t>BONUS FISCALI: </a:t>
            </a:r>
            <a:br>
              <a:rPr lang="it-IT" sz="3600" b="1" dirty="0">
                <a:effectLst>
                  <a:outerShdw blurRad="38100" dist="38100" dir="2700000" algn="tl">
                    <a:srgbClr val="000000">
                      <a:alpha val="43137"/>
                    </a:srgbClr>
                  </a:outerShdw>
                </a:effectLst>
              </a:rPr>
            </a:br>
            <a:r>
              <a:rPr lang="it-IT" sz="3000" b="1" dirty="0"/>
              <a:t>ex art 121 c.1 D.L. 34/2020 (Legge n. 77/2020)</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3296415" y="1889241"/>
            <a:ext cx="6838122" cy="2224166"/>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it-IT" sz="1800" dirty="0"/>
              <a:t>Le spese che fruiscono dei bonus fiscali  (crediti d’imposta) derivano da lavori di ristrutturazione edilizia (periodi 2020/2024-2025), tra cui:</a:t>
            </a:r>
          </a:p>
          <a:p>
            <a:pPr algn="l"/>
            <a:endParaRPr lang="it-IT" sz="500" dirty="0"/>
          </a:p>
          <a:p>
            <a:pPr marL="342900" indent="-342900" algn="l">
              <a:buFont typeface="+mj-lt"/>
              <a:buAutoNum type="arabicPeriod"/>
            </a:pPr>
            <a:r>
              <a:rPr lang="it-IT" sz="1800" dirty="0"/>
              <a:t>Recupero del patrimonio edilizio (art. 16-bis c. 1 lett. a, b del TUIR)</a:t>
            </a:r>
          </a:p>
          <a:p>
            <a:pPr marL="342900" indent="-342900" algn="l">
              <a:buFont typeface="+mj-lt"/>
              <a:buAutoNum type="arabicPeriod"/>
            </a:pPr>
            <a:r>
              <a:rPr lang="it-IT" sz="1800" dirty="0"/>
              <a:t>Efficienza energetica (art. 14 D.L. 63/2013)</a:t>
            </a:r>
          </a:p>
          <a:p>
            <a:pPr marL="342900" indent="-342900" algn="l">
              <a:buFont typeface="+mj-lt"/>
              <a:buAutoNum type="arabicPeriod"/>
            </a:pPr>
            <a:r>
              <a:rPr lang="it-IT" sz="1800" dirty="0"/>
              <a:t>Adozione di misure antisismiche(art. 16 D.L. 63/2013)</a:t>
            </a:r>
          </a:p>
          <a:p>
            <a:pPr marL="342900" indent="-342900" algn="l">
              <a:buFont typeface="+mj-lt"/>
              <a:buAutoNum type="arabicPeriod"/>
            </a:pPr>
            <a:r>
              <a:rPr lang="it-IT" sz="1800" dirty="0"/>
              <a:t>Recupero o restauro facciate (art. 1 Legge 160/2019)</a:t>
            </a:r>
          </a:p>
          <a:p>
            <a:pPr marL="342900" indent="-342900" algn="l">
              <a:buFont typeface="+mj-lt"/>
              <a:buAutoNum type="arabicPeriod"/>
            </a:pPr>
            <a:r>
              <a:rPr lang="it-IT" sz="1800" dirty="0"/>
              <a:t>Installazione impianti fotovoltaici (16-bis c. 1 lett. h del TUIR)</a:t>
            </a:r>
          </a:p>
          <a:p>
            <a:pPr marL="342900" indent="-342900" algn="l">
              <a:buFont typeface="+mj-lt"/>
              <a:buAutoNum type="arabicPeriod"/>
            </a:pPr>
            <a:r>
              <a:rPr lang="it-IT" sz="1800" dirty="0"/>
              <a:t>Colonnine per la ricarica di veicoli elettrici (art. 16-ter D.L. 63/2013)</a:t>
            </a:r>
          </a:p>
          <a:p>
            <a:pPr algn="l"/>
            <a:endParaRPr lang="it-IT" sz="1000" dirty="0"/>
          </a:p>
        </p:txBody>
      </p:sp>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4704522" y="4224653"/>
            <a:ext cx="5430015" cy="1747521"/>
          </a:xfrm>
        </p:spPr>
        <p:txBody>
          <a:bodyPr>
            <a:normAutofit lnSpcReduction="10000"/>
          </a:bodyPr>
          <a:lstStyle/>
          <a:p>
            <a:pPr algn="just"/>
            <a:r>
              <a:rPr lang="it-IT" sz="1800" dirty="0"/>
              <a:t>Ha introdotto la possibilità di optare, in alternativa alla </a:t>
            </a:r>
            <a:r>
              <a:rPr lang="it-IT" sz="1800" b="1" dirty="0"/>
              <a:t>fruizione diretta</a:t>
            </a:r>
            <a:r>
              <a:rPr lang="it-IT" sz="1800" dirty="0"/>
              <a:t> del beneficio fiscale, per lo </a:t>
            </a:r>
            <a:r>
              <a:rPr lang="it-IT" sz="1800" b="1" dirty="0"/>
              <a:t>sconto in fattura</a:t>
            </a:r>
            <a:r>
              <a:rPr lang="it-IT" sz="1800" dirty="0"/>
              <a:t> da parte dell’impresa commissionaria dei lavori e per l’eventuale </a:t>
            </a:r>
            <a:r>
              <a:rPr lang="it-IT" sz="1800" b="1" dirty="0"/>
              <a:t>cessione del credito ad altri soggetti</a:t>
            </a:r>
            <a:r>
              <a:rPr lang="it-IT" sz="1800" dirty="0"/>
              <a:t>, compresi gli istituti di credito e gli intermediari finanziari.</a:t>
            </a:r>
            <a:endParaRPr lang="it-IT" sz="1800" dirty="0">
              <a:highlight>
                <a:srgbClr val="FFFF00"/>
              </a:highlight>
            </a:endParaRPr>
          </a:p>
          <a:p>
            <a:pPr algn="just"/>
            <a:endParaRPr lang="it-IT" sz="1800" dirty="0"/>
          </a:p>
          <a:p>
            <a:endParaRPr lang="it-IT" dirty="0"/>
          </a:p>
        </p:txBody>
      </p:sp>
      <p:sp>
        <p:nvSpPr>
          <p:cNvPr id="7" name="Sottotitolo 5">
            <a:extLst>
              <a:ext uri="{FF2B5EF4-FFF2-40B4-BE49-F238E27FC236}">
                <a16:creationId xmlns:a16="http://schemas.microsoft.com/office/drawing/2014/main" id="{9A22C9F4-F4BD-4A64-8DD1-0D1DB025E803}"/>
              </a:ext>
            </a:extLst>
          </p:cNvPr>
          <p:cNvSpPr txBox="1">
            <a:spLocks/>
          </p:cNvSpPr>
          <p:nvPr/>
        </p:nvSpPr>
        <p:spPr>
          <a:xfrm>
            <a:off x="5238024" y="6194667"/>
            <a:ext cx="5632512" cy="500064"/>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2200" u="sng" dirty="0">
                <a:solidFill>
                  <a:srgbClr val="0070C0"/>
                </a:solidFill>
                <a:hlinkClick r:id="rId3"/>
              </a:rPr>
              <a:t>Vademecum – Consiglio Nazionale del Notariato</a:t>
            </a:r>
            <a:endParaRPr lang="it-IT" sz="2200" u="sng" dirty="0">
              <a:solidFill>
                <a:srgbClr val="0070C0"/>
              </a:solidFill>
              <a:highlight>
                <a:srgbClr val="FFFF00"/>
              </a:highlight>
            </a:endParaRPr>
          </a:p>
          <a:p>
            <a:pPr algn="just"/>
            <a:endParaRPr lang="it-IT" sz="2000" dirty="0"/>
          </a:p>
          <a:p>
            <a:endParaRPr lang="it-IT" sz="2000" dirty="0"/>
          </a:p>
        </p:txBody>
      </p:sp>
    </p:spTree>
    <p:extLst>
      <p:ext uri="{BB962C8B-B14F-4D97-AF65-F5344CB8AC3E}">
        <p14:creationId xmlns:p14="http://schemas.microsoft.com/office/powerpoint/2010/main" val="393216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87526" y="124646"/>
            <a:ext cx="7761546" cy="1566253"/>
          </a:xfrm>
        </p:spPr>
        <p:txBody>
          <a:bodyPr>
            <a:noAutofit/>
          </a:bodyPr>
          <a:lstStyle/>
          <a:p>
            <a:pPr algn="ctr"/>
            <a:r>
              <a:rPr lang="it-IT" sz="3600" b="1" dirty="0">
                <a:effectLst>
                  <a:outerShdw blurRad="38100" dist="38100" dir="2700000" algn="tl">
                    <a:srgbClr val="000000">
                      <a:alpha val="43137"/>
                    </a:srgbClr>
                  </a:outerShdw>
                </a:effectLst>
              </a:rPr>
              <a:t>BONUS FISCALI: </a:t>
            </a:r>
            <a:br>
              <a:rPr lang="it-IT" sz="3600" b="1" dirty="0">
                <a:effectLst>
                  <a:outerShdw blurRad="38100" dist="38100" dir="2700000" algn="tl">
                    <a:srgbClr val="000000">
                      <a:alpha val="43137"/>
                    </a:srgbClr>
                  </a:outerShdw>
                </a:effectLst>
              </a:rPr>
            </a:br>
            <a:r>
              <a:rPr lang="it-IT" sz="3000" b="1" dirty="0"/>
              <a:t>ex art 121 c.1 D.L. 34/2020 (Legge n. 77/2020) </a:t>
            </a:r>
            <a:br>
              <a:rPr lang="it-IT" sz="3600" b="1" dirty="0">
                <a:effectLst>
                  <a:outerShdw blurRad="38100" dist="38100" dir="2700000" algn="tl">
                    <a:srgbClr val="000000">
                      <a:alpha val="43137"/>
                    </a:srgbClr>
                  </a:outerShdw>
                </a:effectLst>
              </a:rPr>
            </a:br>
            <a:r>
              <a:rPr lang="it-IT" sz="3000" b="1" dirty="0">
                <a:effectLst>
                  <a:outerShdw blurRad="38100" dist="38100" dir="2700000" algn="tl">
                    <a:srgbClr val="000000">
                      <a:alpha val="43137"/>
                    </a:srgbClr>
                  </a:outerShdw>
                </a:effectLst>
              </a:rPr>
              <a:t>CENNI SUGLI ADEMPIMENTI</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ottotitolo 3">
            <a:extLst>
              <a:ext uri="{FF2B5EF4-FFF2-40B4-BE49-F238E27FC236}">
                <a16:creationId xmlns:a16="http://schemas.microsoft.com/office/drawing/2014/main" id="{CFE63E56-6FE5-4FBB-A76D-0725C2BE2D54}"/>
              </a:ext>
            </a:extLst>
          </p:cNvPr>
          <p:cNvSpPr>
            <a:spLocks noGrp="1"/>
          </p:cNvSpPr>
          <p:nvPr>
            <p:ph type="subTitle" idx="1"/>
          </p:nvPr>
        </p:nvSpPr>
        <p:spPr>
          <a:xfrm>
            <a:off x="2253588" y="1997589"/>
            <a:ext cx="8616948" cy="1259132"/>
          </a:xfrm>
        </p:spPr>
        <p:txBody>
          <a:bodyPr>
            <a:normAutofit/>
          </a:bodyPr>
          <a:lstStyle/>
          <a:p>
            <a:pPr algn="just"/>
            <a:r>
              <a:rPr lang="it-IT" sz="1800" dirty="0"/>
              <a:t>La comunicazione dell’opzione per la cessione del credito o per lo sconto in fattura, deve essere comunicata esclusivamente in via telematica (Entratel/Fisconline) entro il 16 marzo dell’anno successivo a quello in cui sono state sostenute le spese che danno diritto alla detrazione (per le spese nell’anno 2021 prorogata al 7 aprile 2022). </a:t>
            </a:r>
          </a:p>
        </p:txBody>
      </p:sp>
      <p:sp>
        <p:nvSpPr>
          <p:cNvPr id="8" name="Sottotitolo 3">
            <a:extLst>
              <a:ext uri="{FF2B5EF4-FFF2-40B4-BE49-F238E27FC236}">
                <a16:creationId xmlns:a16="http://schemas.microsoft.com/office/drawing/2014/main" id="{28CA8C4C-DDFE-48D3-8319-9DE390C0651E}"/>
              </a:ext>
            </a:extLst>
          </p:cNvPr>
          <p:cNvSpPr txBox="1">
            <a:spLocks/>
          </p:cNvSpPr>
          <p:nvPr/>
        </p:nvSpPr>
        <p:spPr>
          <a:xfrm>
            <a:off x="4492487" y="4374947"/>
            <a:ext cx="6378049" cy="1575279"/>
          </a:xfrm>
          <a:prstGeom prst="rect">
            <a:avLst/>
          </a:prstGeom>
        </p:spPr>
        <p:txBody>
          <a:bodyPr vert="horz" lIns="91440" tIns="45720" rIns="91440" bIns="45720" rtlCol="0" anchor="t">
            <a:normAutofit lnSpcReduction="1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t>E’ fondamentale evitare che l'agenzia delle Entrate riporti la parte della spesa detraibile nella dichiarazione precompilata.</a:t>
            </a:r>
          </a:p>
          <a:p>
            <a:pPr algn="just"/>
            <a:r>
              <a:rPr lang="it-IT" sz="1800" dirty="0"/>
              <a:t>Nella comunicazione va indicato se è stata eseguita la cessione al fornitore o lo «sconto in fattura» o se è stata effettuata la cessione del credito a soggetti diversi dai fornitori.</a:t>
            </a:r>
          </a:p>
        </p:txBody>
      </p:sp>
      <p:sp>
        <p:nvSpPr>
          <p:cNvPr id="9" name="Sottotitolo 3">
            <a:extLst>
              <a:ext uri="{FF2B5EF4-FFF2-40B4-BE49-F238E27FC236}">
                <a16:creationId xmlns:a16="http://schemas.microsoft.com/office/drawing/2014/main" id="{D25BDFC2-0A92-4D08-B297-1DFA8DBA1A11}"/>
              </a:ext>
            </a:extLst>
          </p:cNvPr>
          <p:cNvSpPr txBox="1">
            <a:spLocks/>
          </p:cNvSpPr>
          <p:nvPr/>
        </p:nvSpPr>
        <p:spPr>
          <a:xfrm>
            <a:off x="3008243" y="3477271"/>
            <a:ext cx="7862293" cy="677126"/>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t>Spesso l' intermediario che invia il modello per la precompilata non è lo stesso che invia la Comunicazione dell' opzione. I dati dei due modelli devono coincidere.</a:t>
            </a:r>
          </a:p>
        </p:txBody>
      </p:sp>
    </p:spTree>
    <p:extLst>
      <p:ext uri="{BB962C8B-B14F-4D97-AF65-F5344CB8AC3E}">
        <p14:creationId xmlns:p14="http://schemas.microsoft.com/office/powerpoint/2010/main" val="114981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39617" y="468612"/>
            <a:ext cx="6951646" cy="1219135"/>
          </a:xfrm>
        </p:spPr>
        <p:txBody>
          <a:bodyPr>
            <a:noAutofit/>
          </a:bodyPr>
          <a:lstStyle/>
          <a:p>
            <a:pPr algn="ctr"/>
            <a:r>
              <a:rPr lang="it-IT" sz="3600" b="1" dirty="0">
                <a:effectLst>
                  <a:outerShdw blurRad="38100" dist="38100" dir="2700000" algn="tl">
                    <a:srgbClr val="000000">
                      <a:alpha val="43137"/>
                    </a:srgbClr>
                  </a:outerShdw>
                </a:effectLst>
              </a:rPr>
              <a:t>TRATTAMENTO CONTABILE DEI BONUS FISCALI</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2239617" y="1999066"/>
            <a:ext cx="9024732" cy="813814"/>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 bonus fiscali devono essere contabilizzati diversamente a seconda che il contribuente decida di optare in alternativa alla </a:t>
            </a:r>
            <a:r>
              <a:rPr lang="it-IT" sz="1800" b="1" dirty="0"/>
              <a:t>detrazione fiscale</a:t>
            </a:r>
            <a:r>
              <a:rPr lang="it-IT" sz="1800" dirty="0"/>
              <a:t>,</a:t>
            </a:r>
            <a:r>
              <a:rPr lang="it-IT" sz="1800" b="1" dirty="0"/>
              <a:t> </a:t>
            </a:r>
            <a:r>
              <a:rPr lang="it-IT" sz="1800" dirty="0"/>
              <a:t>allo </a:t>
            </a:r>
            <a:r>
              <a:rPr lang="it-IT" sz="1800" b="1" dirty="0"/>
              <a:t>sconto in fattura </a:t>
            </a:r>
            <a:r>
              <a:rPr lang="it-IT" sz="1800" dirty="0"/>
              <a:t>e</a:t>
            </a:r>
            <a:r>
              <a:rPr lang="it-IT" sz="1800" b="1" dirty="0"/>
              <a:t> cessione del credito</a:t>
            </a:r>
            <a:r>
              <a:rPr lang="it-IT" sz="1800" dirty="0"/>
              <a:t>.</a:t>
            </a:r>
            <a:endParaRPr lang="it-IT" sz="1800" dirty="0">
              <a:latin typeface="Arial" panose="020B0604020202020204" pitchFamily="34" charset="0"/>
              <a:cs typeface="Arial" panose="020B0604020202020204" pitchFamily="34" charset="0"/>
            </a:endParaRPr>
          </a:p>
          <a:p>
            <a:pPr algn="l"/>
            <a:endParaRPr lang="it-IT" sz="1000" dirty="0"/>
          </a:p>
        </p:txBody>
      </p:sp>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3644350" y="3124200"/>
            <a:ext cx="7619999" cy="2072061"/>
          </a:xfrm>
        </p:spPr>
        <p:txBody>
          <a:bodyPr>
            <a:normAutofit fontScale="92500" lnSpcReduction="20000"/>
          </a:bodyPr>
          <a:lstStyle/>
          <a:p>
            <a:pPr algn="just"/>
            <a:r>
              <a:rPr lang="it-IT" sz="1900" dirty="0">
                <a:latin typeface="+mj-lt"/>
              </a:rPr>
              <a:t>Gli aspetti principali che verranno trattati riguardano (OIC del 03 agosto 2021):</a:t>
            </a:r>
          </a:p>
          <a:p>
            <a:pPr algn="just"/>
            <a:r>
              <a:rPr lang="it-IT" sz="1900" dirty="0">
                <a:latin typeface="+mj-lt"/>
              </a:rPr>
              <a:t>a) Valutazione del credito</a:t>
            </a:r>
          </a:p>
          <a:p>
            <a:pPr algn="just"/>
            <a:r>
              <a:rPr lang="it-IT" sz="1900" dirty="0">
                <a:latin typeface="+mj-lt"/>
              </a:rPr>
              <a:t>b) Società committente – contabilizzazione del diritto alla detrazione fiscale;</a:t>
            </a:r>
          </a:p>
          <a:p>
            <a:pPr algn="just"/>
            <a:r>
              <a:rPr lang="it-IT" sz="1900" dirty="0">
                <a:latin typeface="+mj-lt"/>
              </a:rPr>
              <a:t>c) Società cedente - cessione del credito;</a:t>
            </a:r>
          </a:p>
          <a:p>
            <a:pPr algn="just"/>
            <a:r>
              <a:rPr lang="it-IT" sz="1900" dirty="0">
                <a:latin typeface="+mj-lt"/>
              </a:rPr>
              <a:t>d) Società commissionaria – contabilizzazione dello sconto in fattura concesso 						alla società committente e ricezione del credito.</a:t>
            </a:r>
          </a:p>
        </p:txBody>
      </p:sp>
    </p:spTree>
    <p:extLst>
      <p:ext uri="{BB962C8B-B14F-4D97-AF65-F5344CB8AC3E}">
        <p14:creationId xmlns:p14="http://schemas.microsoft.com/office/powerpoint/2010/main" val="3826197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2186609" y="1780307"/>
            <a:ext cx="8918713" cy="1219135"/>
          </a:xfrm>
        </p:spPr>
        <p:txBody>
          <a:bodyPr>
            <a:normAutofit lnSpcReduction="10000"/>
          </a:bodyPr>
          <a:lstStyle/>
          <a:p>
            <a:pPr algn="just"/>
            <a:r>
              <a:rPr lang="it-IT" sz="1800" dirty="0">
                <a:latin typeface="+mj-lt"/>
              </a:rPr>
              <a:t>Si applicano le disposizioni previste dall’</a:t>
            </a:r>
            <a:r>
              <a:rPr lang="it-IT" sz="1800" dirty="0">
                <a:latin typeface="Arial" panose="020B0604020202020204" pitchFamily="34" charset="0"/>
                <a:cs typeface="Arial" panose="020B0604020202020204" pitchFamily="34" charset="0"/>
              </a:rPr>
              <a:t>OIC 15</a:t>
            </a:r>
            <a:r>
              <a:rPr lang="it-IT" sz="1800" dirty="0">
                <a:latin typeface="+mj-lt"/>
                <a:cs typeface="Arial" panose="020B0604020202020204" pitchFamily="34" charset="0"/>
              </a:rPr>
              <a:t> </a:t>
            </a:r>
            <a:r>
              <a:rPr lang="it-IT" sz="1800" dirty="0">
                <a:latin typeface="+mj-lt"/>
              </a:rPr>
              <a:t>(86, </a:t>
            </a:r>
            <a:r>
              <a:rPr lang="it-IT" sz="1800" dirty="0">
                <a:latin typeface="Arial" panose="020B0604020202020204" pitchFamily="34" charset="0"/>
                <a:cs typeface="Arial" panose="020B0604020202020204" pitchFamily="34" charset="0"/>
              </a:rPr>
              <a:t>OIC 25</a:t>
            </a:r>
            <a:r>
              <a:rPr lang="it-IT" sz="1800" dirty="0">
                <a:latin typeface="+mj-lt"/>
              </a:rPr>
              <a:t>).</a:t>
            </a:r>
          </a:p>
          <a:p>
            <a:pPr algn="just"/>
            <a:r>
              <a:rPr lang="it-IT" sz="1800" dirty="0">
                <a:latin typeface="+mj-lt"/>
              </a:rPr>
              <a:t>Nell’applicare il criterio del costo ammortizzato la società deve stimare i flussi finanziari futuri, nel limite di capienza dell’imposta annua derivante dalla dichiarazione dei redditi nel caso di detrazione diretta.</a:t>
            </a:r>
          </a:p>
        </p:txBody>
      </p:sp>
      <p:sp>
        <p:nvSpPr>
          <p:cNvPr id="7" name="Sottotitolo 5">
            <a:extLst>
              <a:ext uri="{FF2B5EF4-FFF2-40B4-BE49-F238E27FC236}">
                <a16:creationId xmlns:a16="http://schemas.microsoft.com/office/drawing/2014/main" id="{D48241FB-E0C4-40A8-8964-4E85D464C7E6}"/>
              </a:ext>
            </a:extLst>
          </p:cNvPr>
          <p:cNvSpPr txBox="1">
            <a:spLocks/>
          </p:cNvSpPr>
          <p:nvPr/>
        </p:nvSpPr>
        <p:spPr>
          <a:xfrm>
            <a:off x="3750365" y="3213024"/>
            <a:ext cx="7354957" cy="120659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latin typeface="+mj-lt"/>
              </a:rPr>
              <a:t>Nel calcolo del tasso di interesse effettivo, bisogna considerare la mancanza di rischio della controparte, pertanto il credito viene iscritto, a seconda della norma fiscale di riferimento, al costo sostenuto per gli investimenti previsti o di una sua porzione.</a:t>
            </a:r>
          </a:p>
        </p:txBody>
      </p:sp>
      <p:sp>
        <p:nvSpPr>
          <p:cNvPr id="8" name="Sottotitolo 5">
            <a:extLst>
              <a:ext uri="{FF2B5EF4-FFF2-40B4-BE49-F238E27FC236}">
                <a16:creationId xmlns:a16="http://schemas.microsoft.com/office/drawing/2014/main" id="{515E0FD7-9F42-4699-840B-C67F495E563E}"/>
              </a:ext>
            </a:extLst>
          </p:cNvPr>
          <p:cNvSpPr txBox="1">
            <a:spLocks/>
          </p:cNvSpPr>
          <p:nvPr/>
        </p:nvSpPr>
        <p:spPr>
          <a:xfrm>
            <a:off x="4943061" y="4633200"/>
            <a:ext cx="6162261" cy="1206594"/>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latin typeface="+mj-lt"/>
              </a:rPr>
              <a:t>Successivamente all’iscrizione iniziale, la società rileva un provento finanziario lungo il periodo di tempo ( 5 anni per il superbonus) in cui la legge consente di usufruire della detrazione fiscale.</a:t>
            </a:r>
          </a:p>
        </p:txBody>
      </p:sp>
      <p:sp>
        <p:nvSpPr>
          <p:cNvPr id="4" name="Titolo 3">
            <a:extLst>
              <a:ext uri="{FF2B5EF4-FFF2-40B4-BE49-F238E27FC236}">
                <a16:creationId xmlns:a16="http://schemas.microsoft.com/office/drawing/2014/main" id="{70544F73-3630-476B-827F-886D6724EAB1}"/>
              </a:ext>
            </a:extLst>
          </p:cNvPr>
          <p:cNvSpPr>
            <a:spLocks noGrp="1"/>
          </p:cNvSpPr>
          <p:nvPr>
            <p:ph type="ctrTitle"/>
          </p:nvPr>
        </p:nvSpPr>
        <p:spPr>
          <a:xfrm>
            <a:off x="3046285" y="465777"/>
            <a:ext cx="6099429" cy="667330"/>
          </a:xfrm>
        </p:spPr>
        <p:txBody>
          <a:bodyPr>
            <a:noAutofit/>
          </a:bodyPr>
          <a:lstStyle/>
          <a:p>
            <a:r>
              <a:rPr lang="it-IT" sz="3600" b="1" dirty="0">
                <a:effectLst>
                  <a:outerShdw blurRad="38100" dist="38100" dir="2700000" algn="tl">
                    <a:srgbClr val="000000">
                      <a:alpha val="43137"/>
                    </a:srgbClr>
                  </a:outerShdw>
                </a:effectLst>
              </a:rPr>
              <a:t>VALUTAZIONE DEL CREDITO</a:t>
            </a:r>
          </a:p>
        </p:txBody>
      </p:sp>
    </p:spTree>
    <p:extLst>
      <p:ext uri="{BB962C8B-B14F-4D97-AF65-F5344CB8AC3E}">
        <p14:creationId xmlns:p14="http://schemas.microsoft.com/office/powerpoint/2010/main" val="3399874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3207025" y="10337"/>
            <a:ext cx="5498759" cy="1466681"/>
          </a:xfrm>
        </p:spPr>
        <p:txBody>
          <a:bodyPr>
            <a:noAutofit/>
          </a:bodyPr>
          <a:lstStyle/>
          <a:p>
            <a:pPr algn="ctr"/>
            <a:r>
              <a:rPr lang="it-IT" sz="3600" b="1" dirty="0">
                <a:effectLst>
                  <a:outerShdw blurRad="38100" dist="38100" dir="2700000" algn="tl">
                    <a:srgbClr val="000000">
                      <a:alpha val="43137"/>
                    </a:srgbClr>
                  </a:outerShdw>
                </a:effectLst>
              </a:rPr>
              <a:t>DETRAZIONE FISCALE</a:t>
            </a:r>
            <a:br>
              <a:rPr lang="it-IT" sz="3800" dirty="0"/>
            </a:br>
            <a:r>
              <a:rPr lang="it-IT" sz="2400" b="1" dirty="0"/>
              <a:t>società committente (inclusa la società in qualità di condominio)</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2332383" y="1649776"/>
            <a:ext cx="8918713" cy="2095560"/>
          </a:xfrm>
        </p:spPr>
        <p:txBody>
          <a:bodyPr>
            <a:normAutofit fontScale="40000" lnSpcReduction="20000"/>
          </a:bodyPr>
          <a:lstStyle/>
          <a:p>
            <a:pPr algn="just"/>
            <a:r>
              <a:rPr lang="it-IT" sz="4500" dirty="0"/>
              <a:t>Tale beneficio consiste in un credito tributario  che ammette due forme di realizzazione:</a:t>
            </a:r>
          </a:p>
          <a:p>
            <a:pPr algn="just"/>
            <a:r>
              <a:rPr lang="it-IT" sz="4500" dirty="0"/>
              <a:t>a – attraverso l’istituto della detrazione;</a:t>
            </a:r>
          </a:p>
          <a:p>
            <a:pPr algn="just"/>
            <a:r>
              <a:rPr lang="it-IT" sz="4500" dirty="0"/>
              <a:t>b – attraverso la cessione.</a:t>
            </a:r>
          </a:p>
          <a:p>
            <a:pPr algn="just"/>
            <a:r>
              <a:rPr lang="it-IT" sz="4500" dirty="0"/>
              <a:t> Viene contabilizzato come un contributo in conto impianti.</a:t>
            </a:r>
          </a:p>
          <a:p>
            <a:pPr algn="just"/>
            <a:r>
              <a:rPr lang="it-IT" sz="4500" dirty="0"/>
              <a:t>Il credito viene iscritto nel momento in cui esiste la ragionevole certezza che le condizioni previste per il suo riconoscimento sono soddisfatte (87-88 OIC 16).</a:t>
            </a:r>
          </a:p>
          <a:p>
            <a:pPr marL="342900" indent="-342900" algn="l">
              <a:buFontTx/>
              <a:buChar char="-"/>
            </a:pPr>
            <a:endParaRPr lang="it-IT" dirty="0"/>
          </a:p>
        </p:txBody>
      </p:sp>
      <p:sp>
        <p:nvSpPr>
          <p:cNvPr id="7" name="Sottotitolo 5">
            <a:extLst>
              <a:ext uri="{FF2B5EF4-FFF2-40B4-BE49-F238E27FC236}">
                <a16:creationId xmlns:a16="http://schemas.microsoft.com/office/drawing/2014/main" id="{AA3189DC-B02F-485D-9531-7FF1FF2FF552}"/>
              </a:ext>
            </a:extLst>
          </p:cNvPr>
          <p:cNvSpPr txBox="1">
            <a:spLocks/>
          </p:cNvSpPr>
          <p:nvPr/>
        </p:nvSpPr>
        <p:spPr>
          <a:xfrm>
            <a:off x="3922644" y="3745335"/>
            <a:ext cx="7328452" cy="1640557"/>
          </a:xfrm>
          <a:prstGeom prst="rect">
            <a:avLst/>
          </a:prstGeom>
        </p:spPr>
        <p:txBody>
          <a:bodyPr vert="horz" lIns="91440" tIns="45720" rIns="91440" bIns="45720" rtlCol="0" anchor="t">
            <a:normAutofit fontScale="85000" lnSpcReduction="1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dirty="0"/>
              <a:t>In contropartita all’iscrizione del credito, si possono utilizzare due metodi:</a:t>
            </a:r>
          </a:p>
          <a:p>
            <a:pPr marL="342900" indent="-342900" algn="just">
              <a:buFontTx/>
              <a:buChar char="-"/>
            </a:pPr>
            <a:r>
              <a:rPr lang="it-IT" dirty="0"/>
              <a:t>diretta riduzione dell’investimento sostenuto (metodo diretto);</a:t>
            </a:r>
          </a:p>
          <a:p>
            <a:pPr marL="342900" indent="-342900" algn="just">
              <a:buFontTx/>
              <a:buChar char="-"/>
            </a:pPr>
            <a:r>
              <a:rPr lang="it-IT" dirty="0"/>
              <a:t>iscrizione di un risconto passivo rilasciato a conto economico nel periodo di ammortamento dell’immobilizzazione materiale iscritta (metodo indiretto).</a:t>
            </a:r>
          </a:p>
        </p:txBody>
      </p:sp>
      <p:sp>
        <p:nvSpPr>
          <p:cNvPr id="8" name="Sottotitolo 5">
            <a:extLst>
              <a:ext uri="{FF2B5EF4-FFF2-40B4-BE49-F238E27FC236}">
                <a16:creationId xmlns:a16="http://schemas.microsoft.com/office/drawing/2014/main" id="{21C26DFD-488B-4A67-9B6D-C7ADEE745322}"/>
              </a:ext>
            </a:extLst>
          </p:cNvPr>
          <p:cNvSpPr txBox="1">
            <a:spLocks/>
          </p:cNvSpPr>
          <p:nvPr/>
        </p:nvSpPr>
        <p:spPr>
          <a:xfrm>
            <a:off x="4598503" y="5385892"/>
            <a:ext cx="6652593" cy="775251"/>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t>Nel caso la società opti per lo sconto in fattura si rileva il costo al netto dello sconto ottenuto.</a:t>
            </a:r>
          </a:p>
          <a:p>
            <a:pPr marL="342900" indent="-342900" algn="l">
              <a:buFontTx/>
              <a:buChar char="-"/>
            </a:pPr>
            <a:endParaRPr lang="it-IT" dirty="0"/>
          </a:p>
        </p:txBody>
      </p:sp>
      <p:sp>
        <p:nvSpPr>
          <p:cNvPr id="9" name="Sottotitolo 5">
            <a:extLst>
              <a:ext uri="{FF2B5EF4-FFF2-40B4-BE49-F238E27FC236}">
                <a16:creationId xmlns:a16="http://schemas.microsoft.com/office/drawing/2014/main" id="{5FD25D41-E0F9-48D2-952D-87DA4056AC4D}"/>
              </a:ext>
            </a:extLst>
          </p:cNvPr>
          <p:cNvSpPr txBox="1">
            <a:spLocks/>
          </p:cNvSpPr>
          <p:nvPr/>
        </p:nvSpPr>
        <p:spPr>
          <a:xfrm>
            <a:off x="5499652" y="6147771"/>
            <a:ext cx="3206132" cy="523341"/>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b="1" u="sng" dirty="0">
                <a:hlinkClick r:id="rId3"/>
              </a:rPr>
              <a:t>Esempio contabilizzazione</a:t>
            </a:r>
            <a:endParaRPr lang="it-IT" b="1" u="sng" dirty="0"/>
          </a:p>
        </p:txBody>
      </p:sp>
    </p:spTree>
    <p:extLst>
      <p:ext uri="{BB962C8B-B14F-4D97-AF65-F5344CB8AC3E}">
        <p14:creationId xmlns:p14="http://schemas.microsoft.com/office/powerpoint/2010/main" val="2130799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09395" y="425321"/>
            <a:ext cx="7659686" cy="1337218"/>
          </a:xfrm>
        </p:spPr>
        <p:txBody>
          <a:bodyPr>
            <a:noAutofit/>
          </a:bodyPr>
          <a:lstStyle/>
          <a:p>
            <a:pPr algn="ctr"/>
            <a:r>
              <a:rPr lang="it-IT" sz="3600" b="1" dirty="0">
                <a:effectLst>
                  <a:outerShdw blurRad="38100" dist="38100" dir="2700000" algn="tl">
                    <a:srgbClr val="000000">
                      <a:alpha val="43137"/>
                    </a:srgbClr>
                  </a:outerShdw>
                </a:effectLst>
              </a:rPr>
              <a:t>CESSIONE DEL CREDITO</a:t>
            </a:r>
            <a:br>
              <a:rPr lang="it-IT" sz="3800" dirty="0"/>
            </a:br>
            <a:r>
              <a:rPr lang="it-IT" sz="2400" b="1" dirty="0"/>
              <a:t>società cedente</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2663687" y="1979293"/>
            <a:ext cx="8804826" cy="1444488"/>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La differenza tra il corrispettivo pattuito per il credito tributario ceduto e il valore contabile risultante in bilancio è rilevata a conto economico come onere o provento.</a:t>
            </a:r>
          </a:p>
          <a:p>
            <a:pPr algn="just"/>
            <a:r>
              <a:rPr lang="it-IT" sz="1800" dirty="0"/>
              <a:t>La caratteristica di poter essere ceduto a terzi che ne acquistano il diritto di compensazione con i propri debiti tributari, fa propendere per una classificazione nella sezione finanziaria in luogo alla sezione operativa, quindi:</a:t>
            </a:r>
            <a:endParaRPr lang="it-IT" sz="1000" dirty="0"/>
          </a:p>
        </p:txBody>
      </p:sp>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4373217" y="3640535"/>
            <a:ext cx="7095296" cy="1116995"/>
          </a:xfrm>
        </p:spPr>
        <p:txBody>
          <a:bodyPr>
            <a:normAutofit fontScale="77500" lnSpcReduction="20000"/>
          </a:bodyPr>
          <a:lstStyle/>
          <a:p>
            <a:pPr algn="just"/>
            <a:r>
              <a:rPr lang="it-IT" sz="2500" b="1" dirty="0"/>
              <a:t>Nei proventi finanziari – voce C16d) Proventi diversi dai precedenti </a:t>
            </a:r>
          </a:p>
          <a:p>
            <a:pPr algn="just"/>
            <a:r>
              <a:rPr lang="it-IT" sz="2300" dirty="0">
                <a:ln w="3175" cmpd="sng">
                  <a:noFill/>
                </a:ln>
                <a:latin typeface="+mj-lt"/>
                <a:ea typeface="+mj-ea"/>
                <a:cs typeface="+mj-cs"/>
              </a:rPr>
              <a:t>L’eventuale differenza positiva tra il corrispettivo ricevuto e il valore contabile alla data di cessione.</a:t>
            </a:r>
          </a:p>
          <a:p>
            <a:pPr algn="just"/>
            <a:endParaRPr lang="it-IT" sz="2000" dirty="0"/>
          </a:p>
          <a:p>
            <a:endParaRPr lang="it-IT" dirty="0"/>
          </a:p>
        </p:txBody>
      </p:sp>
      <p:sp>
        <p:nvSpPr>
          <p:cNvPr id="7" name="Sottotitolo 5">
            <a:extLst>
              <a:ext uri="{FF2B5EF4-FFF2-40B4-BE49-F238E27FC236}">
                <a16:creationId xmlns:a16="http://schemas.microsoft.com/office/drawing/2014/main" id="{9ADBBEE1-53A0-408F-8DD7-F8A4CA67433D}"/>
              </a:ext>
            </a:extLst>
          </p:cNvPr>
          <p:cNvSpPr txBox="1">
            <a:spLocks/>
          </p:cNvSpPr>
          <p:nvPr/>
        </p:nvSpPr>
        <p:spPr>
          <a:xfrm>
            <a:off x="4373217" y="4731025"/>
            <a:ext cx="7095296" cy="938998"/>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2000" b="1" dirty="0"/>
              <a:t>Negli oneri finanziari – voce C17) Interessi e altri oneri finanziari </a:t>
            </a:r>
            <a:r>
              <a:rPr lang="it-IT" sz="1900" dirty="0">
                <a:ln w="3175" cmpd="sng">
                  <a:noFill/>
                </a:ln>
                <a:latin typeface="+mj-lt"/>
                <a:ea typeface="+mj-ea"/>
                <a:cs typeface="+mj-cs"/>
              </a:rPr>
              <a:t>L’eventuale differenza negativa tra il corrispettivo ricevuto e il valore contabile alla data di cessione.</a:t>
            </a:r>
          </a:p>
          <a:p>
            <a:pPr algn="just"/>
            <a:endParaRPr lang="it-IT" sz="2000" dirty="0"/>
          </a:p>
          <a:p>
            <a:endParaRPr lang="it-IT" dirty="0"/>
          </a:p>
        </p:txBody>
      </p:sp>
      <p:sp>
        <p:nvSpPr>
          <p:cNvPr id="8" name="Sottotitolo 5">
            <a:extLst>
              <a:ext uri="{FF2B5EF4-FFF2-40B4-BE49-F238E27FC236}">
                <a16:creationId xmlns:a16="http://schemas.microsoft.com/office/drawing/2014/main" id="{B9B64508-5B6C-405F-BDA9-EE042DA1C38D}"/>
              </a:ext>
            </a:extLst>
          </p:cNvPr>
          <p:cNvSpPr txBox="1">
            <a:spLocks/>
          </p:cNvSpPr>
          <p:nvPr/>
        </p:nvSpPr>
        <p:spPr>
          <a:xfrm>
            <a:off x="5463034" y="5909338"/>
            <a:ext cx="3206132" cy="523341"/>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b="1" u="sng" dirty="0">
                <a:hlinkClick r:id="rId3"/>
              </a:rPr>
              <a:t>Esempio contabilizzazione</a:t>
            </a:r>
            <a:endParaRPr lang="it-IT" b="1" u="sng" dirty="0"/>
          </a:p>
        </p:txBody>
      </p:sp>
    </p:spTree>
    <p:extLst>
      <p:ext uri="{BB962C8B-B14F-4D97-AF65-F5344CB8AC3E}">
        <p14:creationId xmlns:p14="http://schemas.microsoft.com/office/powerpoint/2010/main" val="1334343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618526" y="185813"/>
            <a:ext cx="6930546" cy="1596462"/>
          </a:xfrm>
        </p:spPr>
        <p:txBody>
          <a:bodyPr>
            <a:noAutofit/>
          </a:bodyPr>
          <a:lstStyle/>
          <a:p>
            <a:pPr algn="ctr"/>
            <a:r>
              <a:rPr lang="it-IT" sz="3600" b="1" dirty="0">
                <a:effectLst>
                  <a:outerShdw blurRad="38100" dist="38100" dir="2700000" algn="tl">
                    <a:srgbClr val="000000">
                      <a:alpha val="43137"/>
                    </a:srgbClr>
                  </a:outerShdw>
                </a:effectLst>
              </a:rPr>
              <a:t>SCONTO IN FATTURA E RICEZIONE DEL CREDITO</a:t>
            </a:r>
            <a:br>
              <a:rPr lang="it-IT" sz="3800" b="1" dirty="0">
                <a:effectLst>
                  <a:outerShdw blurRad="38100" dist="38100" dir="2700000" algn="tl">
                    <a:srgbClr val="000000">
                      <a:alpha val="43137"/>
                    </a:srgbClr>
                  </a:outerShdw>
                </a:effectLst>
              </a:rPr>
            </a:br>
            <a:r>
              <a:rPr lang="it-IT" sz="2400" b="1" dirty="0"/>
              <a:t>società commissionaria</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2902432" y="2073257"/>
            <a:ext cx="7659686" cy="2564438"/>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In questo caso, bisogna iscrivere un ricavo in contropartita ad un credito che corrisponde alla somma:</a:t>
            </a:r>
          </a:p>
          <a:p>
            <a:pPr marL="285750" indent="-285750" algn="just">
              <a:buFont typeface="Arial" panose="020B0604020202020204" pitchFamily="34" charset="0"/>
              <a:buChar char="•"/>
            </a:pPr>
            <a:r>
              <a:rPr lang="it-IT" sz="1800" dirty="0"/>
              <a:t>dell’ammontare che sarà regolata tramite disponibilità liquide (44,</a:t>
            </a:r>
            <a:r>
              <a:rPr lang="it-IT" sz="1800" dirty="0">
                <a:latin typeface="Arial" panose="020B0604020202020204" pitchFamily="34" charset="0"/>
                <a:cs typeface="Arial" panose="020B0604020202020204" pitchFamily="34" charset="0"/>
              </a:rPr>
              <a:t>OIC 15</a:t>
            </a:r>
            <a:r>
              <a:rPr lang="it-IT" sz="1800" dirty="0"/>
              <a:t>);</a:t>
            </a:r>
          </a:p>
          <a:p>
            <a:pPr marL="285750" indent="-285750" algn="just">
              <a:buFont typeface="Arial" panose="020B0604020202020204" pitchFamily="34" charset="0"/>
              <a:buChar char="•"/>
            </a:pPr>
            <a:r>
              <a:rPr lang="it-IT" sz="1800" dirty="0"/>
              <a:t>del valore di mercato del bonus fiscale, per effetto dello sconto applicato (31, </a:t>
            </a:r>
            <a:r>
              <a:rPr lang="it-IT" sz="1800" dirty="0">
                <a:latin typeface="Arial" panose="020B0604020202020204" pitchFamily="34" charset="0"/>
                <a:cs typeface="Arial" panose="020B0604020202020204" pitchFamily="34" charset="0"/>
              </a:rPr>
              <a:t>OIC 15</a:t>
            </a:r>
            <a:r>
              <a:rPr lang="it-IT" sz="1800" dirty="0"/>
              <a:t>).  Trattandosi di un credito acquistato e non generato, la sua iscrizione avviene al costo sostenuto (pari all’ammontare dello sconto in fattura), inoltre il co. 4 art. 121 del D.L. 34/2020 limita le responsabilità dei fornitori e cessionari solo all’eventuale utilizzo del credito d’imposta in modo irregolare o in misura maggiore.</a:t>
            </a:r>
          </a:p>
          <a:p>
            <a:pPr algn="l"/>
            <a:endParaRPr lang="it-IT" sz="1000" dirty="0"/>
          </a:p>
        </p:txBody>
      </p:sp>
      <p:sp>
        <p:nvSpPr>
          <p:cNvPr id="8" name="Sottotitolo 5">
            <a:extLst>
              <a:ext uri="{FF2B5EF4-FFF2-40B4-BE49-F238E27FC236}">
                <a16:creationId xmlns:a16="http://schemas.microsoft.com/office/drawing/2014/main" id="{E0148383-E804-49D0-8CD8-28C6E584016E}"/>
              </a:ext>
            </a:extLst>
          </p:cNvPr>
          <p:cNvSpPr txBox="1">
            <a:spLocks/>
          </p:cNvSpPr>
          <p:nvPr/>
        </p:nvSpPr>
        <p:spPr>
          <a:xfrm>
            <a:off x="5539238" y="5909338"/>
            <a:ext cx="3206132" cy="523341"/>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b="1" u="sng" dirty="0">
                <a:hlinkClick r:id="rId3"/>
              </a:rPr>
              <a:t>Esempio contabilizzazione</a:t>
            </a:r>
            <a:endParaRPr lang="it-IT" b="1" u="sng" dirty="0"/>
          </a:p>
        </p:txBody>
      </p:sp>
      <p:sp>
        <p:nvSpPr>
          <p:cNvPr id="9" name="Titolo 1">
            <a:extLst>
              <a:ext uri="{FF2B5EF4-FFF2-40B4-BE49-F238E27FC236}">
                <a16:creationId xmlns:a16="http://schemas.microsoft.com/office/drawing/2014/main" id="{85658CCD-17F8-4D99-9696-871AEB1F3FA1}"/>
              </a:ext>
            </a:extLst>
          </p:cNvPr>
          <p:cNvSpPr txBox="1">
            <a:spLocks/>
          </p:cNvSpPr>
          <p:nvPr/>
        </p:nvSpPr>
        <p:spPr>
          <a:xfrm>
            <a:off x="4757529" y="4637695"/>
            <a:ext cx="5804589" cy="980661"/>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Il credito acquisito può essere ceduto a sua volta o usato in compensazione con la stessa ripartizione con la quale sarebbe stato utilizzato dalla società committente. </a:t>
            </a:r>
            <a:endParaRPr lang="it-IT" sz="1000" dirty="0"/>
          </a:p>
        </p:txBody>
      </p:sp>
    </p:spTree>
    <p:extLst>
      <p:ext uri="{BB962C8B-B14F-4D97-AF65-F5344CB8AC3E}">
        <p14:creationId xmlns:p14="http://schemas.microsoft.com/office/powerpoint/2010/main" val="2110073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89386" y="248639"/>
            <a:ext cx="7659686" cy="1816003"/>
          </a:xfrm>
        </p:spPr>
        <p:txBody>
          <a:bodyPr>
            <a:noAutofit/>
          </a:bodyPr>
          <a:lstStyle/>
          <a:p>
            <a:pPr algn="ctr"/>
            <a:r>
              <a:rPr lang="it-IT" sz="3600" b="1" dirty="0">
                <a:effectLst>
                  <a:outerShdw blurRad="38100" dist="38100" dir="2700000" algn="tl">
                    <a:srgbClr val="000000">
                      <a:alpha val="43137"/>
                    </a:srgbClr>
                  </a:outerShdw>
                </a:effectLst>
              </a:rPr>
              <a:t>SEMPLIFICAZIONI CON BILANCIO IN FORMA ABBREVIATA E MICROIMPRESE</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3868741" y="2321747"/>
            <a:ext cx="7209182" cy="2633255"/>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Possibilità di non applicare il criterio del costo ammortizzato.</a:t>
            </a:r>
          </a:p>
          <a:p>
            <a:pPr algn="just"/>
            <a:r>
              <a:rPr lang="it-IT" sz="1800" dirty="0"/>
              <a:t>La società committente rileva il credito al valore nominale e contestualmente un risconto passivo pari alla differenza tra il costo sostenuto per l’investimento e il valore nominale del credito. Il risconto passivo viene imputato a conto economico nel periodo in cui viene utilizzata la detrazione fiscale o quando cede il credito. Nel caso in cui  la società decida di fruire direttamente del credito, verrà rilevato un provento finanziario nel periodo di tempo in cui la legge lo consente ( 5 anni per il 110%).</a:t>
            </a:r>
          </a:p>
        </p:txBody>
      </p:sp>
      <p:sp>
        <p:nvSpPr>
          <p:cNvPr id="8" name="Sottotitolo 5">
            <a:extLst>
              <a:ext uri="{FF2B5EF4-FFF2-40B4-BE49-F238E27FC236}">
                <a16:creationId xmlns:a16="http://schemas.microsoft.com/office/drawing/2014/main" id="{442BA7BE-6BBD-4CD9-B89D-9FA0359B5791}"/>
              </a:ext>
            </a:extLst>
          </p:cNvPr>
          <p:cNvSpPr txBox="1">
            <a:spLocks/>
          </p:cNvSpPr>
          <p:nvPr/>
        </p:nvSpPr>
        <p:spPr>
          <a:xfrm>
            <a:off x="5393464" y="6086020"/>
            <a:ext cx="3206132" cy="523341"/>
          </a:xfrm>
          <a:prstGeom prst="rect">
            <a:avLst/>
          </a:prstGeom>
        </p:spPr>
        <p:txBody>
          <a:bodyPr vert="horz" lIns="91440" tIns="45720" rIns="91440" bIns="45720" rtlCol="0" anchor="t">
            <a:normAutofit fontScale="925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b="1" u="sng" dirty="0">
                <a:hlinkClick r:id="rId3"/>
              </a:rPr>
              <a:t>Esempio contabilizzazione</a:t>
            </a:r>
            <a:endParaRPr lang="it-IT" b="1" u="sng" dirty="0"/>
          </a:p>
        </p:txBody>
      </p:sp>
    </p:spTree>
    <p:extLst>
      <p:ext uri="{BB962C8B-B14F-4D97-AF65-F5344CB8AC3E}">
        <p14:creationId xmlns:p14="http://schemas.microsoft.com/office/powerpoint/2010/main" val="1312824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462981" y="2474729"/>
            <a:ext cx="9232490" cy="1219135"/>
          </a:xfrm>
        </p:spPr>
        <p:txBody>
          <a:bodyPr anchor="ctr" anchorCtr="0">
            <a:normAutofit/>
          </a:bodyPr>
          <a:lstStyle/>
          <a:p>
            <a:pPr algn="just"/>
            <a:r>
              <a:rPr lang="it-IT" sz="1800" dirty="0"/>
              <a:t>Può essere anche creditore: può esserlo perché ha versato una somma </a:t>
            </a:r>
            <a:r>
              <a:rPr lang="it-IT" sz="1800" b="1" dirty="0"/>
              <a:t>non dovuta </a:t>
            </a:r>
            <a:r>
              <a:rPr lang="it-IT" sz="1800" dirty="0"/>
              <a:t>oppure perché ha versato degli acconti che a, consuntivo, </a:t>
            </a:r>
            <a:r>
              <a:rPr lang="it-IT" sz="1800" b="1" dirty="0"/>
              <a:t>superano il dovuto</a:t>
            </a:r>
            <a:r>
              <a:rPr lang="it-IT" sz="1800" dirty="0"/>
              <a:t>, oppure perché si sono verificate delle situazioni a cui il legislatore collega il sorgere, in capo al contribuente, di «crediti d’imposta» (in senso stretto).</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0"/>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223420" y="91981"/>
            <a:ext cx="7745159"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CENNI SUL RIMBORSO DELL’IMPOSTA DA INDEBITO </a:t>
            </a:r>
          </a:p>
        </p:txBody>
      </p:sp>
      <p:sp>
        <p:nvSpPr>
          <p:cNvPr id="7" name="Titolo 1">
            <a:extLst>
              <a:ext uri="{FF2B5EF4-FFF2-40B4-BE49-F238E27FC236}">
                <a16:creationId xmlns:a16="http://schemas.microsoft.com/office/drawing/2014/main" id="{A950EC36-D864-43CA-B8EF-AC088BFB6637}"/>
              </a:ext>
            </a:extLst>
          </p:cNvPr>
          <p:cNvSpPr txBox="1">
            <a:spLocks/>
          </p:cNvSpPr>
          <p:nvPr/>
        </p:nvSpPr>
        <p:spPr>
          <a:xfrm>
            <a:off x="4896464" y="3693864"/>
            <a:ext cx="6799007" cy="2737889"/>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Vi sono tre tipi di crediti dei contribuenti: </a:t>
            </a:r>
          </a:p>
          <a:p>
            <a:pPr algn="just"/>
            <a:endParaRPr lang="it-IT" sz="1800" dirty="0"/>
          </a:p>
          <a:p>
            <a:pPr marL="342900" indent="-342900" algn="just">
              <a:buFont typeface="+mj-lt"/>
              <a:buAutoNum type="alphaLcParenR"/>
            </a:pPr>
            <a:r>
              <a:rPr lang="it-IT" sz="1800" dirty="0"/>
              <a:t>crediti per rimborsi da indebito (Cfr. Tesauro, Il rimborso dell’imposta, Torino, 1975); </a:t>
            </a:r>
          </a:p>
          <a:p>
            <a:pPr marL="342900" indent="-342900" algn="just">
              <a:buFont typeface="+mj-lt"/>
              <a:buAutoNum type="alphaLcParenR"/>
            </a:pPr>
            <a:r>
              <a:rPr lang="it-IT" sz="1800" dirty="0"/>
              <a:t>crediti risultanti dalla dichiarazione dei redditi o dalla dichiarazione IVA, o per rimborso di altre somme «debitamente versate»; </a:t>
            </a:r>
          </a:p>
          <a:p>
            <a:pPr marL="342900" indent="-342900" algn="just">
              <a:buFont typeface="+mj-lt"/>
              <a:buAutoNum type="alphaLcParenR"/>
            </a:pPr>
            <a:r>
              <a:rPr lang="it-IT" sz="1800" dirty="0"/>
              <a:t>crediti d’imposta in senso stretto.</a:t>
            </a:r>
          </a:p>
        </p:txBody>
      </p:sp>
      <p:sp>
        <p:nvSpPr>
          <p:cNvPr id="8" name="Titolo 1">
            <a:extLst>
              <a:ext uri="{FF2B5EF4-FFF2-40B4-BE49-F238E27FC236}">
                <a16:creationId xmlns:a16="http://schemas.microsoft.com/office/drawing/2014/main" id="{4D807A1E-B3A1-4B52-B80A-08687ACC40FF}"/>
              </a:ext>
            </a:extLst>
          </p:cNvPr>
          <p:cNvSpPr txBox="1">
            <a:spLocks/>
          </p:cNvSpPr>
          <p:nvPr/>
        </p:nvSpPr>
        <p:spPr>
          <a:xfrm>
            <a:off x="2462981" y="1953654"/>
            <a:ext cx="5274364" cy="422950"/>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Il contribuente non è sempre e solo debitore del fisco.</a:t>
            </a:r>
          </a:p>
        </p:txBody>
      </p:sp>
    </p:spTree>
    <p:extLst>
      <p:ext uri="{BB962C8B-B14F-4D97-AF65-F5344CB8AC3E}">
        <p14:creationId xmlns:p14="http://schemas.microsoft.com/office/powerpoint/2010/main" val="260601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849217" y="213767"/>
            <a:ext cx="5777913" cy="1382947"/>
          </a:xfrm>
        </p:spPr>
        <p:txBody>
          <a:bodyPr>
            <a:noAutofit/>
          </a:bodyPr>
          <a:lstStyle/>
          <a:p>
            <a:pPr algn="ctr"/>
            <a:r>
              <a:rPr lang="it-IT" sz="3800" b="1" dirty="0">
                <a:effectLst>
                  <a:outerShdw blurRad="38100" dist="38100" dir="2700000" algn="tl">
                    <a:srgbClr val="000000">
                      <a:alpha val="43137"/>
                    </a:srgbClr>
                  </a:outerShdw>
                </a:effectLst>
              </a:rPr>
              <a:t>DECRETO SOSTEGNI TER</a:t>
            </a:r>
            <a:br>
              <a:rPr lang="it-IT" sz="3800" b="1" dirty="0">
                <a:effectLst>
                  <a:outerShdw blurRad="38100" dist="38100" dir="2700000" algn="tl">
                    <a:srgbClr val="000000">
                      <a:alpha val="43137"/>
                    </a:srgbClr>
                  </a:outerShdw>
                </a:effectLst>
              </a:rPr>
            </a:br>
            <a:r>
              <a:rPr lang="it-IT" sz="3800" b="1" dirty="0">
                <a:effectLst>
                  <a:outerShdw blurRad="38100" dist="38100" dir="2700000" algn="tl">
                    <a:srgbClr val="000000">
                      <a:alpha val="43137"/>
                    </a:srgbClr>
                  </a:outerShdw>
                </a:effectLst>
              </a:rPr>
              <a:t>D.L. 4/2022</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EA4ACB34-B4F8-41F2-BB58-AC6FB424CE32}"/>
              </a:ext>
            </a:extLst>
          </p:cNvPr>
          <p:cNvSpPr txBox="1">
            <a:spLocks/>
          </p:cNvSpPr>
          <p:nvPr/>
        </p:nvSpPr>
        <p:spPr>
          <a:xfrm>
            <a:off x="1799390" y="1591933"/>
            <a:ext cx="9491596" cy="988821"/>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La norma (art. 28) modifica gli articoli 121 e 122 del D.L. n. 34/2020 che disciplinano l’opzione per la cessione o per lo sconto in luogo delle detrazioni fiscali in materia edilizia ed energetica e la cessione dei crediti d’imposta.</a:t>
            </a:r>
            <a:endParaRPr lang="it-IT" sz="1000" dirty="0"/>
          </a:p>
        </p:txBody>
      </p:sp>
      <p:sp>
        <p:nvSpPr>
          <p:cNvPr id="6" name="Sottotitolo 5">
            <a:extLst>
              <a:ext uri="{FF2B5EF4-FFF2-40B4-BE49-F238E27FC236}">
                <a16:creationId xmlns:a16="http://schemas.microsoft.com/office/drawing/2014/main" id="{C2F68538-3704-40D8-8FE8-9FC370C39E66}"/>
              </a:ext>
            </a:extLst>
          </p:cNvPr>
          <p:cNvSpPr>
            <a:spLocks noGrp="1"/>
          </p:cNvSpPr>
          <p:nvPr>
            <p:ph type="subTitle" idx="1"/>
          </p:nvPr>
        </p:nvSpPr>
        <p:spPr>
          <a:xfrm>
            <a:off x="2849217" y="2580754"/>
            <a:ext cx="8441769" cy="1696491"/>
          </a:xfrm>
        </p:spPr>
        <p:txBody>
          <a:bodyPr>
            <a:normAutofit/>
          </a:bodyPr>
          <a:lstStyle/>
          <a:p>
            <a:pPr algn="just"/>
            <a:r>
              <a:rPr lang="it-IT" sz="1800" dirty="0">
                <a:ln w="3175" cmpd="sng">
                  <a:noFill/>
                </a:ln>
                <a:latin typeface="+mj-lt"/>
                <a:ea typeface="+mj-ea"/>
                <a:cs typeface="+mj-cs"/>
              </a:rPr>
              <a:t>Si stabilisce che:</a:t>
            </a:r>
          </a:p>
          <a:p>
            <a:pPr algn="just"/>
            <a:r>
              <a:rPr lang="it-IT" sz="1800" dirty="0">
                <a:ln w="3175" cmpd="sng">
                  <a:noFill/>
                </a:ln>
                <a:latin typeface="+mj-lt"/>
                <a:ea typeface="+mj-ea"/>
                <a:cs typeface="+mj-cs"/>
              </a:rPr>
              <a:t>- Nel caso di opzione per il contributo sotto forma di sconto sul corrispettivo anticipato dai fornitori che hanno effettuato gli interventi, i fornitori possono recuperarlo sotto forma di credito d’imposta, cedibile dai medesimi, senza facoltà di successiva cessione ad altri soggetti;</a:t>
            </a:r>
          </a:p>
          <a:p>
            <a:pPr algn="just"/>
            <a:endParaRPr lang="it-IT" sz="1800" dirty="0">
              <a:ln w="3175" cmpd="sng">
                <a:noFill/>
              </a:ln>
              <a:latin typeface="+mj-lt"/>
              <a:ea typeface="+mj-ea"/>
              <a:cs typeface="+mj-cs"/>
            </a:endParaRPr>
          </a:p>
          <a:p>
            <a:pPr algn="just"/>
            <a:endParaRPr lang="it-IT" sz="2000" dirty="0"/>
          </a:p>
          <a:p>
            <a:endParaRPr lang="it-IT" dirty="0"/>
          </a:p>
        </p:txBody>
      </p:sp>
      <p:sp>
        <p:nvSpPr>
          <p:cNvPr id="7" name="Sottotitolo 5">
            <a:extLst>
              <a:ext uri="{FF2B5EF4-FFF2-40B4-BE49-F238E27FC236}">
                <a16:creationId xmlns:a16="http://schemas.microsoft.com/office/drawing/2014/main" id="{85943254-A4F9-4600-8AA6-CF1BFC511209}"/>
              </a:ext>
            </a:extLst>
          </p:cNvPr>
          <p:cNvSpPr txBox="1">
            <a:spLocks/>
          </p:cNvSpPr>
          <p:nvPr/>
        </p:nvSpPr>
        <p:spPr>
          <a:xfrm>
            <a:off x="3909391" y="4277245"/>
            <a:ext cx="7381595" cy="984040"/>
          </a:xfrm>
          <a:prstGeom prst="rect">
            <a:avLst/>
          </a:prstGeom>
        </p:spPr>
        <p:txBody>
          <a:bodyPr vert="horz" lIns="91440" tIns="45720" rIns="91440" bIns="45720" rtlCol="0" anchor="t">
            <a:normAutofit lnSpcReduction="10000"/>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ln w="3175" cmpd="sng">
                  <a:noFill/>
                </a:ln>
                <a:latin typeface="+mj-lt"/>
                <a:ea typeface="+mj-ea"/>
                <a:cs typeface="+mj-cs"/>
              </a:rPr>
              <a:t>- Nel caso di opzione per la cessione del credito d’imposta di pari ammontare, il contribuente può cederlo ad altri soggetti senza che il cessionario abbia facoltà di successiva cessione.</a:t>
            </a:r>
          </a:p>
          <a:p>
            <a:pPr algn="just"/>
            <a:endParaRPr lang="it-IT" sz="1800" dirty="0">
              <a:ln w="3175" cmpd="sng">
                <a:noFill/>
              </a:ln>
              <a:latin typeface="+mj-lt"/>
              <a:ea typeface="+mj-ea"/>
              <a:cs typeface="+mj-cs"/>
            </a:endParaRPr>
          </a:p>
          <a:p>
            <a:pPr algn="just"/>
            <a:endParaRPr lang="it-IT" sz="2000" dirty="0"/>
          </a:p>
          <a:p>
            <a:endParaRPr lang="it-IT" dirty="0"/>
          </a:p>
        </p:txBody>
      </p:sp>
      <p:sp>
        <p:nvSpPr>
          <p:cNvPr id="8" name="Sottotitolo 5">
            <a:extLst>
              <a:ext uri="{FF2B5EF4-FFF2-40B4-BE49-F238E27FC236}">
                <a16:creationId xmlns:a16="http://schemas.microsoft.com/office/drawing/2014/main" id="{A1C171DA-3970-4CB6-9B5A-10B3B3DF851E}"/>
              </a:ext>
            </a:extLst>
          </p:cNvPr>
          <p:cNvSpPr txBox="1">
            <a:spLocks/>
          </p:cNvSpPr>
          <p:nvPr/>
        </p:nvSpPr>
        <p:spPr>
          <a:xfrm>
            <a:off x="5300870" y="5365623"/>
            <a:ext cx="5990116" cy="1214179"/>
          </a:xfrm>
          <a:prstGeom prst="rect">
            <a:avLst/>
          </a:prstGeom>
        </p:spPr>
        <p:txBody>
          <a:bodyPr vert="horz" lIns="91440" tIns="45720" rIns="91440" bIns="45720" rtlCol="0" anchor="t">
            <a:norm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ln w="3175" cmpd="sng">
                  <a:noFill/>
                </a:ln>
                <a:latin typeface="+mj-lt"/>
                <a:ea typeface="+mj-ea"/>
                <a:cs typeface="+mj-cs"/>
              </a:rPr>
              <a:t>Per evitare di bloccare il mercato, il decreto ha previsto che per i crediti oggetto di precedentemente cessione o sconto (comunicata entro il 17 febbraio 2022), sarà possibile solo un ulteriore cessione del credito.</a:t>
            </a:r>
            <a:endParaRPr lang="it-IT" dirty="0"/>
          </a:p>
        </p:txBody>
      </p:sp>
    </p:spTree>
    <p:extLst>
      <p:ext uri="{BB962C8B-B14F-4D97-AF65-F5344CB8AC3E}">
        <p14:creationId xmlns:p14="http://schemas.microsoft.com/office/powerpoint/2010/main" val="3884114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DDF7A508-C9D0-43EF-9721-D01BAAC768CA}"/>
              </a:ext>
            </a:extLst>
          </p:cNvPr>
          <p:cNvSpPr txBox="1">
            <a:spLocks/>
          </p:cNvSpPr>
          <p:nvPr/>
        </p:nvSpPr>
        <p:spPr>
          <a:xfrm>
            <a:off x="2107096" y="172278"/>
            <a:ext cx="7402219" cy="1038391"/>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LIMITI ALLE CESSIONI DERIVANTI DAI BONUS EDILIZI </a:t>
            </a:r>
            <a:r>
              <a:rPr lang="it-IT" sz="2800" b="1" dirty="0"/>
              <a:t>(D.L. 27 gennaio 2022 n. 4, art 28)</a:t>
            </a:r>
          </a:p>
        </p:txBody>
      </p:sp>
      <p:sp>
        <p:nvSpPr>
          <p:cNvPr id="4" name="Rettangolo 3">
            <a:extLst>
              <a:ext uri="{FF2B5EF4-FFF2-40B4-BE49-F238E27FC236}">
                <a16:creationId xmlns:a16="http://schemas.microsoft.com/office/drawing/2014/main" id="{FEBB193B-2FC1-424C-B5A2-77B5F3AB732E}"/>
              </a:ext>
            </a:extLst>
          </p:cNvPr>
          <p:cNvSpPr/>
          <p:nvPr/>
        </p:nvSpPr>
        <p:spPr>
          <a:xfrm>
            <a:off x="4999058" y="1432639"/>
            <a:ext cx="2744767" cy="1085146"/>
          </a:xfrm>
          <a:prstGeom prst="rect">
            <a:avLst/>
          </a:prstGeom>
          <a:solidFill>
            <a:srgbClr val="FFFF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Il credito è stato già oggetto di cessione o sconto in fattura alla data del 17/02/2022?</a:t>
            </a:r>
          </a:p>
        </p:txBody>
      </p:sp>
      <p:sp>
        <p:nvSpPr>
          <p:cNvPr id="6" name="Rombo 5">
            <a:extLst>
              <a:ext uri="{FF2B5EF4-FFF2-40B4-BE49-F238E27FC236}">
                <a16:creationId xmlns:a16="http://schemas.microsoft.com/office/drawing/2014/main" id="{9F3FFFF0-094B-4A46-88DD-66FF3020A5FB}"/>
              </a:ext>
            </a:extLst>
          </p:cNvPr>
          <p:cNvSpPr/>
          <p:nvPr/>
        </p:nvSpPr>
        <p:spPr>
          <a:xfrm>
            <a:off x="3088719" y="1504826"/>
            <a:ext cx="972000" cy="972000"/>
          </a:xfrm>
          <a:prstGeom prst="diamond">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SI</a:t>
            </a:r>
          </a:p>
        </p:txBody>
      </p:sp>
      <p:sp>
        <p:nvSpPr>
          <p:cNvPr id="10" name="Rombo 9">
            <a:extLst>
              <a:ext uri="{FF2B5EF4-FFF2-40B4-BE49-F238E27FC236}">
                <a16:creationId xmlns:a16="http://schemas.microsoft.com/office/drawing/2014/main" id="{7A70A158-5496-4D6D-B2B3-879ECEE72500}"/>
              </a:ext>
            </a:extLst>
          </p:cNvPr>
          <p:cNvSpPr/>
          <p:nvPr/>
        </p:nvSpPr>
        <p:spPr>
          <a:xfrm>
            <a:off x="9082584" y="1489212"/>
            <a:ext cx="972000" cy="972000"/>
          </a:xfrm>
          <a:prstGeom prst="diamond">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NO</a:t>
            </a:r>
          </a:p>
        </p:txBody>
      </p:sp>
      <p:sp>
        <p:nvSpPr>
          <p:cNvPr id="11" name="Rettangolo 10">
            <a:extLst>
              <a:ext uri="{FF2B5EF4-FFF2-40B4-BE49-F238E27FC236}">
                <a16:creationId xmlns:a16="http://schemas.microsoft.com/office/drawing/2014/main" id="{03301350-96EF-4481-BD40-FFACF75BEFE5}"/>
              </a:ext>
            </a:extLst>
          </p:cNvPr>
          <p:cNvSpPr/>
          <p:nvPr/>
        </p:nvSpPr>
        <p:spPr>
          <a:xfrm>
            <a:off x="10650657" y="2938048"/>
            <a:ext cx="1440000" cy="540000"/>
          </a:xfrm>
          <a:prstGeom prst="rect">
            <a:avLst/>
          </a:prstGeom>
          <a:solidFill>
            <a:srgbClr val="7030A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Cessione del credito</a:t>
            </a:r>
          </a:p>
        </p:txBody>
      </p:sp>
      <p:sp>
        <p:nvSpPr>
          <p:cNvPr id="7" name="Rettangolo con angoli arrotondati 6">
            <a:extLst>
              <a:ext uri="{FF2B5EF4-FFF2-40B4-BE49-F238E27FC236}">
                <a16:creationId xmlns:a16="http://schemas.microsoft.com/office/drawing/2014/main" id="{5918CB31-4A4F-45AE-9806-385A9792AA3F}"/>
              </a:ext>
            </a:extLst>
          </p:cNvPr>
          <p:cNvSpPr/>
          <p:nvPr/>
        </p:nvSpPr>
        <p:spPr>
          <a:xfrm>
            <a:off x="8567241" y="2937712"/>
            <a:ext cx="1800000" cy="540000"/>
          </a:xfrm>
          <a:prstGeom prst="round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Tipo di opzione</a:t>
            </a:r>
          </a:p>
        </p:txBody>
      </p:sp>
      <p:sp>
        <p:nvSpPr>
          <p:cNvPr id="14" name="Rettangolo 13">
            <a:extLst>
              <a:ext uri="{FF2B5EF4-FFF2-40B4-BE49-F238E27FC236}">
                <a16:creationId xmlns:a16="http://schemas.microsoft.com/office/drawing/2014/main" id="{A6869804-66B5-4593-9468-497039A24720}"/>
              </a:ext>
            </a:extLst>
          </p:cNvPr>
          <p:cNvSpPr/>
          <p:nvPr/>
        </p:nvSpPr>
        <p:spPr>
          <a:xfrm>
            <a:off x="401273" y="2940637"/>
            <a:ext cx="1440000" cy="540000"/>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Cessione del credito</a:t>
            </a:r>
          </a:p>
        </p:txBody>
      </p:sp>
      <p:sp>
        <p:nvSpPr>
          <p:cNvPr id="8" name="Rettangolo 7">
            <a:extLst>
              <a:ext uri="{FF2B5EF4-FFF2-40B4-BE49-F238E27FC236}">
                <a16:creationId xmlns:a16="http://schemas.microsoft.com/office/drawing/2014/main" id="{C527B69F-B98E-425D-83B7-358B055F8E94}"/>
              </a:ext>
            </a:extLst>
          </p:cNvPr>
          <p:cNvSpPr/>
          <p:nvPr/>
        </p:nvSpPr>
        <p:spPr>
          <a:xfrm>
            <a:off x="7203825" y="2937712"/>
            <a:ext cx="1080000" cy="5400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Sconto in fattura</a:t>
            </a:r>
          </a:p>
        </p:txBody>
      </p:sp>
      <p:sp>
        <p:nvSpPr>
          <p:cNvPr id="16" name="Rettangolo con angoli arrotondati 15">
            <a:extLst>
              <a:ext uri="{FF2B5EF4-FFF2-40B4-BE49-F238E27FC236}">
                <a16:creationId xmlns:a16="http://schemas.microsoft.com/office/drawing/2014/main" id="{82B761C1-319E-49F5-8C93-EF85612CA7B7}"/>
              </a:ext>
            </a:extLst>
          </p:cNvPr>
          <p:cNvSpPr/>
          <p:nvPr/>
        </p:nvSpPr>
        <p:spPr>
          <a:xfrm>
            <a:off x="2105469" y="2930736"/>
            <a:ext cx="1800000" cy="540000"/>
          </a:xfrm>
          <a:prstGeom prst="roundRect">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Tipo di opzione</a:t>
            </a:r>
          </a:p>
        </p:txBody>
      </p:sp>
      <p:sp>
        <p:nvSpPr>
          <p:cNvPr id="18" name="Rettangolo 17">
            <a:extLst>
              <a:ext uri="{FF2B5EF4-FFF2-40B4-BE49-F238E27FC236}">
                <a16:creationId xmlns:a16="http://schemas.microsoft.com/office/drawing/2014/main" id="{DF1B91B4-8797-46BA-83A2-2672FB85F3EB}"/>
              </a:ext>
            </a:extLst>
          </p:cNvPr>
          <p:cNvSpPr/>
          <p:nvPr/>
        </p:nvSpPr>
        <p:spPr>
          <a:xfrm>
            <a:off x="4248921" y="2937712"/>
            <a:ext cx="1080000" cy="540000"/>
          </a:xfrm>
          <a:prstGeom prst="rect">
            <a:avLst/>
          </a:prstGeom>
          <a:solidFill>
            <a:srgbClr val="FFC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Sconto in fattura</a:t>
            </a:r>
          </a:p>
        </p:txBody>
      </p:sp>
      <p:sp>
        <p:nvSpPr>
          <p:cNvPr id="19" name="Ovale 18">
            <a:extLst>
              <a:ext uri="{FF2B5EF4-FFF2-40B4-BE49-F238E27FC236}">
                <a16:creationId xmlns:a16="http://schemas.microsoft.com/office/drawing/2014/main" id="{C00415D4-F3CC-4C58-A849-62AB6A2D400E}"/>
              </a:ext>
            </a:extLst>
          </p:cNvPr>
          <p:cNvSpPr/>
          <p:nvPr/>
        </p:nvSpPr>
        <p:spPr>
          <a:xfrm>
            <a:off x="10524657" y="4016886"/>
            <a:ext cx="1692000" cy="845775"/>
          </a:xfrm>
          <a:prstGeom prst="ellipse">
            <a:avLst/>
          </a:prstGeom>
          <a:solidFill>
            <a:srgbClr val="FFC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Cessionario</a:t>
            </a:r>
          </a:p>
        </p:txBody>
      </p:sp>
      <p:sp>
        <p:nvSpPr>
          <p:cNvPr id="20" name="Ovale 19">
            <a:extLst>
              <a:ext uri="{FF2B5EF4-FFF2-40B4-BE49-F238E27FC236}">
                <a16:creationId xmlns:a16="http://schemas.microsoft.com/office/drawing/2014/main" id="{F3A9CFE3-AC0C-42FC-AF89-6154E119D1F9}"/>
              </a:ext>
            </a:extLst>
          </p:cNvPr>
          <p:cNvSpPr/>
          <p:nvPr/>
        </p:nvSpPr>
        <p:spPr>
          <a:xfrm>
            <a:off x="275273" y="4016303"/>
            <a:ext cx="1692000" cy="845775"/>
          </a:xfrm>
          <a:prstGeom prst="ellipse">
            <a:avLst/>
          </a:prstGeom>
          <a:solidFill>
            <a:srgbClr val="FFC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Cessionario</a:t>
            </a:r>
          </a:p>
        </p:txBody>
      </p:sp>
      <p:sp>
        <p:nvSpPr>
          <p:cNvPr id="21" name="Ovale 20">
            <a:extLst>
              <a:ext uri="{FF2B5EF4-FFF2-40B4-BE49-F238E27FC236}">
                <a16:creationId xmlns:a16="http://schemas.microsoft.com/office/drawing/2014/main" id="{E3EC99F9-6D93-4334-90D5-5F643F72E33C}"/>
              </a:ext>
            </a:extLst>
          </p:cNvPr>
          <p:cNvSpPr/>
          <p:nvPr/>
        </p:nvSpPr>
        <p:spPr>
          <a:xfrm>
            <a:off x="3942921" y="4013710"/>
            <a:ext cx="1692000" cy="845775"/>
          </a:xfrm>
          <a:prstGeom prst="ellipse">
            <a:avLst/>
          </a:prstGeom>
          <a:solidFill>
            <a:srgbClr val="FFC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Fornitore</a:t>
            </a:r>
          </a:p>
        </p:txBody>
      </p:sp>
      <p:sp>
        <p:nvSpPr>
          <p:cNvPr id="22" name="Ovale 21">
            <a:extLst>
              <a:ext uri="{FF2B5EF4-FFF2-40B4-BE49-F238E27FC236}">
                <a16:creationId xmlns:a16="http://schemas.microsoft.com/office/drawing/2014/main" id="{0C2E08ED-457D-40F4-B7AF-6BDFE8CC7E9B}"/>
              </a:ext>
            </a:extLst>
          </p:cNvPr>
          <p:cNvSpPr/>
          <p:nvPr/>
        </p:nvSpPr>
        <p:spPr>
          <a:xfrm>
            <a:off x="6897825" y="4013710"/>
            <a:ext cx="1692000" cy="845775"/>
          </a:xfrm>
          <a:prstGeom prst="ellipse">
            <a:avLst/>
          </a:prstGeom>
          <a:solidFill>
            <a:srgbClr val="FFC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Fornitore</a:t>
            </a:r>
          </a:p>
        </p:txBody>
      </p:sp>
      <p:sp>
        <p:nvSpPr>
          <p:cNvPr id="13" name="Rettangolo 12">
            <a:extLst>
              <a:ext uri="{FF2B5EF4-FFF2-40B4-BE49-F238E27FC236}">
                <a16:creationId xmlns:a16="http://schemas.microsoft.com/office/drawing/2014/main" id="{5CBC418E-29A5-4360-B61F-00C466CAE1EE}"/>
              </a:ext>
            </a:extLst>
          </p:cNvPr>
          <p:cNvSpPr/>
          <p:nvPr/>
        </p:nvSpPr>
        <p:spPr>
          <a:xfrm>
            <a:off x="401273" y="5627027"/>
            <a:ext cx="1440000"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Non può cedere il credito ad altri soggetti</a:t>
            </a:r>
          </a:p>
        </p:txBody>
      </p:sp>
      <p:sp>
        <p:nvSpPr>
          <p:cNvPr id="24" name="Rettangolo 23">
            <a:extLst>
              <a:ext uri="{FF2B5EF4-FFF2-40B4-BE49-F238E27FC236}">
                <a16:creationId xmlns:a16="http://schemas.microsoft.com/office/drawing/2014/main" id="{ECE76B65-F5A3-4B3C-957D-8A9EB3734874}"/>
              </a:ext>
            </a:extLst>
          </p:cNvPr>
          <p:cNvSpPr/>
          <p:nvPr/>
        </p:nvSpPr>
        <p:spPr>
          <a:xfrm>
            <a:off x="4068921" y="5526506"/>
            <a:ext cx="1440000"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Può cedere il credito scontato in fattura</a:t>
            </a:r>
          </a:p>
        </p:txBody>
      </p:sp>
      <p:sp>
        <p:nvSpPr>
          <p:cNvPr id="25" name="Rombo 24">
            <a:extLst>
              <a:ext uri="{FF2B5EF4-FFF2-40B4-BE49-F238E27FC236}">
                <a16:creationId xmlns:a16="http://schemas.microsoft.com/office/drawing/2014/main" id="{939C4AFD-988D-4887-A4F9-B64A081BE6E3}"/>
              </a:ext>
            </a:extLst>
          </p:cNvPr>
          <p:cNvSpPr/>
          <p:nvPr/>
        </p:nvSpPr>
        <p:spPr>
          <a:xfrm>
            <a:off x="5799096" y="5580215"/>
            <a:ext cx="972000" cy="972000"/>
          </a:xfrm>
          <a:prstGeom prst="diamond">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NO</a:t>
            </a:r>
          </a:p>
        </p:txBody>
      </p:sp>
      <p:sp>
        <p:nvSpPr>
          <p:cNvPr id="26" name="Rettangolo 25">
            <a:extLst>
              <a:ext uri="{FF2B5EF4-FFF2-40B4-BE49-F238E27FC236}">
                <a16:creationId xmlns:a16="http://schemas.microsoft.com/office/drawing/2014/main" id="{8B8A68C3-3D91-4978-A29D-BCB8A3064C14}"/>
              </a:ext>
            </a:extLst>
          </p:cNvPr>
          <p:cNvSpPr/>
          <p:nvPr/>
        </p:nvSpPr>
        <p:spPr>
          <a:xfrm>
            <a:off x="7062789" y="5526506"/>
            <a:ext cx="1440000"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Ha già ceduto il credito?</a:t>
            </a:r>
          </a:p>
        </p:txBody>
      </p:sp>
      <p:sp>
        <p:nvSpPr>
          <p:cNvPr id="27" name="Rettangolo 26">
            <a:extLst>
              <a:ext uri="{FF2B5EF4-FFF2-40B4-BE49-F238E27FC236}">
                <a16:creationId xmlns:a16="http://schemas.microsoft.com/office/drawing/2014/main" id="{148853E2-8FCD-4DDF-AC3F-838849105D9B}"/>
              </a:ext>
            </a:extLst>
          </p:cNvPr>
          <p:cNvSpPr/>
          <p:nvPr/>
        </p:nvSpPr>
        <p:spPr>
          <a:xfrm>
            <a:off x="9952744" y="5526215"/>
            <a:ext cx="2160000" cy="1080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Può cedere ad altri il credito acquistato, ma chi lo acquista non può cederlo ulteriormente</a:t>
            </a:r>
          </a:p>
        </p:txBody>
      </p:sp>
      <p:cxnSp>
        <p:nvCxnSpPr>
          <p:cNvPr id="23" name="Connettore 2 22">
            <a:extLst>
              <a:ext uri="{FF2B5EF4-FFF2-40B4-BE49-F238E27FC236}">
                <a16:creationId xmlns:a16="http://schemas.microsoft.com/office/drawing/2014/main" id="{A99F33D5-C470-4EE3-95E3-CF38B989DBB6}"/>
              </a:ext>
            </a:extLst>
          </p:cNvPr>
          <p:cNvCxnSpPr>
            <a:cxnSpLocks/>
          </p:cNvCxnSpPr>
          <p:nvPr/>
        </p:nvCxnSpPr>
        <p:spPr>
          <a:xfrm flipH="1">
            <a:off x="4088981" y="1990826"/>
            <a:ext cx="91007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ttore 2 29">
            <a:extLst>
              <a:ext uri="{FF2B5EF4-FFF2-40B4-BE49-F238E27FC236}">
                <a16:creationId xmlns:a16="http://schemas.microsoft.com/office/drawing/2014/main" id="{91394BF6-A6EB-42AE-A0CD-4DE845DFB2BB}"/>
              </a:ext>
            </a:extLst>
          </p:cNvPr>
          <p:cNvCxnSpPr>
            <a:cxnSpLocks/>
          </p:cNvCxnSpPr>
          <p:nvPr/>
        </p:nvCxnSpPr>
        <p:spPr>
          <a:xfrm flipH="1">
            <a:off x="1880544" y="3207712"/>
            <a:ext cx="17345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ttore 2 31">
            <a:extLst>
              <a:ext uri="{FF2B5EF4-FFF2-40B4-BE49-F238E27FC236}">
                <a16:creationId xmlns:a16="http://schemas.microsoft.com/office/drawing/2014/main" id="{AE746D1A-99A5-46D5-92AB-66115557004E}"/>
              </a:ext>
            </a:extLst>
          </p:cNvPr>
          <p:cNvCxnSpPr>
            <a:cxnSpLocks/>
          </p:cNvCxnSpPr>
          <p:nvPr/>
        </p:nvCxnSpPr>
        <p:spPr>
          <a:xfrm>
            <a:off x="3942921" y="3207712"/>
            <a:ext cx="24848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ttore 2 34">
            <a:extLst>
              <a:ext uri="{FF2B5EF4-FFF2-40B4-BE49-F238E27FC236}">
                <a16:creationId xmlns:a16="http://schemas.microsoft.com/office/drawing/2014/main" id="{437F7056-902A-4DFF-9CB0-5E7357DC1430}"/>
              </a:ext>
            </a:extLst>
          </p:cNvPr>
          <p:cNvCxnSpPr>
            <a:cxnSpLocks/>
            <a:endCxn id="20" idx="0"/>
          </p:cNvCxnSpPr>
          <p:nvPr/>
        </p:nvCxnSpPr>
        <p:spPr>
          <a:xfrm>
            <a:off x="1121273" y="3629025"/>
            <a:ext cx="0" cy="38727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1" name="Connettore 2 40">
            <a:extLst>
              <a:ext uri="{FF2B5EF4-FFF2-40B4-BE49-F238E27FC236}">
                <a16:creationId xmlns:a16="http://schemas.microsoft.com/office/drawing/2014/main" id="{2E55A6C8-7146-40AF-B137-A05A0624A27B}"/>
              </a:ext>
            </a:extLst>
          </p:cNvPr>
          <p:cNvCxnSpPr>
            <a:cxnSpLocks/>
            <a:stCxn id="20" idx="4"/>
            <a:endCxn id="13" idx="0"/>
          </p:cNvCxnSpPr>
          <p:nvPr/>
        </p:nvCxnSpPr>
        <p:spPr>
          <a:xfrm>
            <a:off x="1121273" y="4862078"/>
            <a:ext cx="0" cy="7649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onnettore 2 45">
            <a:extLst>
              <a:ext uri="{FF2B5EF4-FFF2-40B4-BE49-F238E27FC236}">
                <a16:creationId xmlns:a16="http://schemas.microsoft.com/office/drawing/2014/main" id="{740E999A-5077-43A3-916C-B0A2FFB7C5D0}"/>
              </a:ext>
            </a:extLst>
          </p:cNvPr>
          <p:cNvCxnSpPr>
            <a:cxnSpLocks/>
          </p:cNvCxnSpPr>
          <p:nvPr/>
        </p:nvCxnSpPr>
        <p:spPr>
          <a:xfrm>
            <a:off x="4788921" y="4871238"/>
            <a:ext cx="0" cy="6549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onnettore 2 46">
            <a:extLst>
              <a:ext uri="{FF2B5EF4-FFF2-40B4-BE49-F238E27FC236}">
                <a16:creationId xmlns:a16="http://schemas.microsoft.com/office/drawing/2014/main" id="{3179D41C-7F76-4127-9E1A-2800A16BAF63}"/>
              </a:ext>
            </a:extLst>
          </p:cNvPr>
          <p:cNvCxnSpPr>
            <a:cxnSpLocks/>
          </p:cNvCxnSpPr>
          <p:nvPr/>
        </p:nvCxnSpPr>
        <p:spPr>
          <a:xfrm>
            <a:off x="7784533" y="4871238"/>
            <a:ext cx="0" cy="6549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Connettore 2 48">
            <a:extLst>
              <a:ext uri="{FF2B5EF4-FFF2-40B4-BE49-F238E27FC236}">
                <a16:creationId xmlns:a16="http://schemas.microsoft.com/office/drawing/2014/main" id="{FE191F71-B4B9-4539-9EDE-663DC1FAD30F}"/>
              </a:ext>
            </a:extLst>
          </p:cNvPr>
          <p:cNvCxnSpPr>
            <a:cxnSpLocks/>
          </p:cNvCxnSpPr>
          <p:nvPr/>
        </p:nvCxnSpPr>
        <p:spPr>
          <a:xfrm>
            <a:off x="11378027" y="4871238"/>
            <a:ext cx="0" cy="65497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onnettore 2 49">
            <a:extLst>
              <a:ext uri="{FF2B5EF4-FFF2-40B4-BE49-F238E27FC236}">
                <a16:creationId xmlns:a16="http://schemas.microsoft.com/office/drawing/2014/main" id="{0E5B0665-32C3-4EE2-8AD2-0BAA02F17B90}"/>
              </a:ext>
            </a:extLst>
          </p:cNvPr>
          <p:cNvCxnSpPr>
            <a:cxnSpLocks/>
          </p:cNvCxnSpPr>
          <p:nvPr/>
        </p:nvCxnSpPr>
        <p:spPr>
          <a:xfrm>
            <a:off x="7722620" y="3495175"/>
            <a:ext cx="0" cy="5185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Connettore 2 50">
            <a:extLst>
              <a:ext uri="{FF2B5EF4-FFF2-40B4-BE49-F238E27FC236}">
                <a16:creationId xmlns:a16="http://schemas.microsoft.com/office/drawing/2014/main" id="{02DCB63B-8CF7-47E3-AD32-4F2883E5EB11}"/>
              </a:ext>
            </a:extLst>
          </p:cNvPr>
          <p:cNvCxnSpPr>
            <a:cxnSpLocks/>
            <a:endCxn id="19" idx="0"/>
          </p:cNvCxnSpPr>
          <p:nvPr/>
        </p:nvCxnSpPr>
        <p:spPr>
          <a:xfrm flipH="1">
            <a:off x="11370657" y="3505992"/>
            <a:ext cx="7370" cy="51089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Connettore 2 52">
            <a:extLst>
              <a:ext uri="{FF2B5EF4-FFF2-40B4-BE49-F238E27FC236}">
                <a16:creationId xmlns:a16="http://schemas.microsoft.com/office/drawing/2014/main" id="{0B44D573-893E-4F42-AB0E-6A1B6D2A7F5D}"/>
              </a:ext>
            </a:extLst>
          </p:cNvPr>
          <p:cNvCxnSpPr>
            <a:cxnSpLocks/>
          </p:cNvCxnSpPr>
          <p:nvPr/>
        </p:nvCxnSpPr>
        <p:spPr>
          <a:xfrm>
            <a:off x="10390878" y="3210261"/>
            <a:ext cx="248488"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Connettore 2 53">
            <a:extLst>
              <a:ext uri="{FF2B5EF4-FFF2-40B4-BE49-F238E27FC236}">
                <a16:creationId xmlns:a16="http://schemas.microsoft.com/office/drawing/2014/main" id="{CDF0818D-827D-4802-A3E8-6DEA37219B51}"/>
              </a:ext>
            </a:extLst>
          </p:cNvPr>
          <p:cNvCxnSpPr>
            <a:cxnSpLocks/>
          </p:cNvCxnSpPr>
          <p:nvPr/>
        </p:nvCxnSpPr>
        <p:spPr>
          <a:xfrm flipH="1">
            <a:off x="8393784" y="3224549"/>
            <a:ext cx="173457"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Connettore 2 54">
            <a:extLst>
              <a:ext uri="{FF2B5EF4-FFF2-40B4-BE49-F238E27FC236}">
                <a16:creationId xmlns:a16="http://schemas.microsoft.com/office/drawing/2014/main" id="{EB323DF1-F5E9-4758-BA41-65CEA36DE040}"/>
              </a:ext>
            </a:extLst>
          </p:cNvPr>
          <p:cNvCxnSpPr>
            <a:cxnSpLocks/>
            <a:stCxn id="26" idx="1"/>
            <a:endCxn id="25" idx="3"/>
          </p:cNvCxnSpPr>
          <p:nvPr/>
        </p:nvCxnSpPr>
        <p:spPr>
          <a:xfrm flipH="1" flipV="1">
            <a:off x="6771096" y="6066215"/>
            <a:ext cx="291693" cy="291"/>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nettore 2 58">
            <a:extLst>
              <a:ext uri="{FF2B5EF4-FFF2-40B4-BE49-F238E27FC236}">
                <a16:creationId xmlns:a16="http://schemas.microsoft.com/office/drawing/2014/main" id="{65CBBF61-3E55-4A69-B5ED-8D6857F487FA}"/>
              </a:ext>
            </a:extLst>
          </p:cNvPr>
          <p:cNvCxnSpPr>
            <a:cxnSpLocks/>
            <a:stCxn id="25" idx="1"/>
          </p:cNvCxnSpPr>
          <p:nvPr/>
        </p:nvCxnSpPr>
        <p:spPr>
          <a:xfrm flipH="1">
            <a:off x="5530103" y="6066215"/>
            <a:ext cx="26899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nettore 2 60">
            <a:extLst>
              <a:ext uri="{FF2B5EF4-FFF2-40B4-BE49-F238E27FC236}">
                <a16:creationId xmlns:a16="http://schemas.microsoft.com/office/drawing/2014/main" id="{B1F30CCB-4CD2-4161-B887-2E085334370E}"/>
              </a:ext>
            </a:extLst>
          </p:cNvPr>
          <p:cNvCxnSpPr>
            <a:cxnSpLocks/>
          </p:cNvCxnSpPr>
          <p:nvPr/>
        </p:nvCxnSpPr>
        <p:spPr>
          <a:xfrm flipH="1">
            <a:off x="2053382" y="4499709"/>
            <a:ext cx="121317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8" name="Connettore diritto 1027">
            <a:extLst>
              <a:ext uri="{FF2B5EF4-FFF2-40B4-BE49-F238E27FC236}">
                <a16:creationId xmlns:a16="http://schemas.microsoft.com/office/drawing/2014/main" id="{97442861-582D-46BD-8F70-55584E0A0A97}"/>
              </a:ext>
            </a:extLst>
          </p:cNvPr>
          <p:cNvCxnSpPr>
            <a:cxnSpLocks/>
          </p:cNvCxnSpPr>
          <p:nvPr/>
        </p:nvCxnSpPr>
        <p:spPr>
          <a:xfrm>
            <a:off x="3266556" y="4499709"/>
            <a:ext cx="0" cy="156650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0" name="Connettore diritto 1029">
            <a:extLst>
              <a:ext uri="{FF2B5EF4-FFF2-40B4-BE49-F238E27FC236}">
                <a16:creationId xmlns:a16="http://schemas.microsoft.com/office/drawing/2014/main" id="{04EBBA29-C0FF-4E0E-89F5-549222840F2E}"/>
              </a:ext>
            </a:extLst>
          </p:cNvPr>
          <p:cNvCxnSpPr>
            <a:cxnSpLocks/>
            <a:endCxn id="24" idx="1"/>
          </p:cNvCxnSpPr>
          <p:nvPr/>
        </p:nvCxnSpPr>
        <p:spPr>
          <a:xfrm>
            <a:off x="3287739" y="6066215"/>
            <a:ext cx="781182" cy="29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6" name="Connettore 2 1035">
            <a:extLst>
              <a:ext uri="{FF2B5EF4-FFF2-40B4-BE49-F238E27FC236}">
                <a16:creationId xmlns:a16="http://schemas.microsoft.com/office/drawing/2014/main" id="{B4BBAF73-B95D-44A2-A777-F78400E52FF8}"/>
              </a:ext>
            </a:extLst>
          </p:cNvPr>
          <p:cNvCxnSpPr>
            <a:cxnSpLocks/>
            <a:stCxn id="89" idx="3"/>
            <a:endCxn id="19" idx="2"/>
          </p:cNvCxnSpPr>
          <p:nvPr/>
        </p:nvCxnSpPr>
        <p:spPr>
          <a:xfrm flipV="1">
            <a:off x="10015108" y="4439774"/>
            <a:ext cx="509549" cy="43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0" name="Connettore 2 1039">
            <a:extLst>
              <a:ext uri="{FF2B5EF4-FFF2-40B4-BE49-F238E27FC236}">
                <a16:creationId xmlns:a16="http://schemas.microsoft.com/office/drawing/2014/main" id="{735826DA-B9C6-4041-BB9B-955E84013175}"/>
              </a:ext>
            </a:extLst>
          </p:cNvPr>
          <p:cNvCxnSpPr>
            <a:stCxn id="4" idx="3"/>
            <a:endCxn id="10" idx="1"/>
          </p:cNvCxnSpPr>
          <p:nvPr/>
        </p:nvCxnSpPr>
        <p:spPr>
          <a:xfrm>
            <a:off x="7743825" y="1975212"/>
            <a:ext cx="133875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2" name="Connettore 2 1041">
            <a:extLst>
              <a:ext uri="{FF2B5EF4-FFF2-40B4-BE49-F238E27FC236}">
                <a16:creationId xmlns:a16="http://schemas.microsoft.com/office/drawing/2014/main" id="{1716927D-AB90-4187-A1F3-02C3725D3EC7}"/>
              </a:ext>
            </a:extLst>
          </p:cNvPr>
          <p:cNvCxnSpPr>
            <a:cxnSpLocks/>
            <a:stCxn id="6" idx="2"/>
          </p:cNvCxnSpPr>
          <p:nvPr/>
        </p:nvCxnSpPr>
        <p:spPr>
          <a:xfrm>
            <a:off x="3574719" y="2476826"/>
            <a:ext cx="0" cy="45391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5" name="Connettore 2 1044">
            <a:extLst>
              <a:ext uri="{FF2B5EF4-FFF2-40B4-BE49-F238E27FC236}">
                <a16:creationId xmlns:a16="http://schemas.microsoft.com/office/drawing/2014/main" id="{4CC75A37-FFB5-43D2-B798-83B553F48D10}"/>
              </a:ext>
            </a:extLst>
          </p:cNvPr>
          <p:cNvCxnSpPr>
            <a:cxnSpLocks/>
            <a:stCxn id="10" idx="2"/>
          </p:cNvCxnSpPr>
          <p:nvPr/>
        </p:nvCxnSpPr>
        <p:spPr>
          <a:xfrm>
            <a:off x="9568584" y="2461212"/>
            <a:ext cx="0" cy="4695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ombo 88">
            <a:extLst>
              <a:ext uri="{FF2B5EF4-FFF2-40B4-BE49-F238E27FC236}">
                <a16:creationId xmlns:a16="http://schemas.microsoft.com/office/drawing/2014/main" id="{2F26EC1D-150B-4591-9AF3-A486F391AB0B}"/>
              </a:ext>
            </a:extLst>
          </p:cNvPr>
          <p:cNvSpPr/>
          <p:nvPr/>
        </p:nvSpPr>
        <p:spPr>
          <a:xfrm>
            <a:off x="9043108" y="3954212"/>
            <a:ext cx="972000" cy="972000"/>
          </a:xfrm>
          <a:prstGeom prst="diamond">
            <a:avLst/>
          </a:prstGeom>
          <a:solidFill>
            <a:srgbClr val="00B05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SI</a:t>
            </a:r>
          </a:p>
        </p:txBody>
      </p:sp>
      <p:cxnSp>
        <p:nvCxnSpPr>
          <p:cNvPr id="92" name="Connettore 2 91">
            <a:extLst>
              <a:ext uri="{FF2B5EF4-FFF2-40B4-BE49-F238E27FC236}">
                <a16:creationId xmlns:a16="http://schemas.microsoft.com/office/drawing/2014/main" id="{55FB6569-BC9C-4126-A1A8-1145427D6FC2}"/>
              </a:ext>
            </a:extLst>
          </p:cNvPr>
          <p:cNvCxnSpPr>
            <a:cxnSpLocks/>
            <a:endCxn id="89" idx="2"/>
          </p:cNvCxnSpPr>
          <p:nvPr/>
        </p:nvCxnSpPr>
        <p:spPr>
          <a:xfrm flipV="1">
            <a:off x="9529108" y="4926212"/>
            <a:ext cx="0" cy="114000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0" name="Connettore diritto 1059">
            <a:extLst>
              <a:ext uri="{FF2B5EF4-FFF2-40B4-BE49-F238E27FC236}">
                <a16:creationId xmlns:a16="http://schemas.microsoft.com/office/drawing/2014/main" id="{34761D45-1810-4ED2-9517-AE9E920E95B6}"/>
              </a:ext>
            </a:extLst>
          </p:cNvPr>
          <p:cNvCxnSpPr>
            <a:stCxn id="26" idx="3"/>
          </p:cNvCxnSpPr>
          <p:nvPr/>
        </p:nvCxnSpPr>
        <p:spPr>
          <a:xfrm flipV="1">
            <a:off x="8502789" y="6066215"/>
            <a:ext cx="1006526" cy="291"/>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Connettore 2 105">
            <a:extLst>
              <a:ext uri="{FF2B5EF4-FFF2-40B4-BE49-F238E27FC236}">
                <a16:creationId xmlns:a16="http://schemas.microsoft.com/office/drawing/2014/main" id="{6B6B0901-1F96-407B-96BA-CF519864E725}"/>
              </a:ext>
            </a:extLst>
          </p:cNvPr>
          <p:cNvCxnSpPr>
            <a:cxnSpLocks/>
          </p:cNvCxnSpPr>
          <p:nvPr/>
        </p:nvCxnSpPr>
        <p:spPr>
          <a:xfrm>
            <a:off x="4788921" y="3495175"/>
            <a:ext cx="0" cy="518535"/>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9243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DDF7A508-C9D0-43EF-9721-D01BAAC768CA}"/>
              </a:ext>
            </a:extLst>
          </p:cNvPr>
          <p:cNvSpPr txBox="1">
            <a:spLocks/>
          </p:cNvSpPr>
          <p:nvPr/>
        </p:nvSpPr>
        <p:spPr>
          <a:xfrm>
            <a:off x="3138383" y="251033"/>
            <a:ext cx="5915234" cy="1045243"/>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a:t>
            </a:r>
          </a:p>
          <a:p>
            <a:pPr algn="ctr"/>
            <a:r>
              <a:rPr lang="it-IT" sz="2800" b="1" dirty="0">
                <a:effectLst>
                  <a:outerShdw blurRad="38100" dist="38100" dir="2700000" algn="tl">
                    <a:srgbClr val="000000">
                      <a:alpha val="43137"/>
                    </a:srgbClr>
                  </a:outerShdw>
                </a:effectLst>
              </a:rPr>
              <a:t>DAL D.L. 13/2022</a:t>
            </a:r>
          </a:p>
        </p:txBody>
      </p:sp>
      <p:sp>
        <p:nvSpPr>
          <p:cNvPr id="6" name="CasellaDiTesto 5">
            <a:extLst>
              <a:ext uri="{FF2B5EF4-FFF2-40B4-BE49-F238E27FC236}">
                <a16:creationId xmlns:a16="http://schemas.microsoft.com/office/drawing/2014/main" id="{5FE18471-C770-40D8-B700-AE9197248436}"/>
              </a:ext>
            </a:extLst>
          </p:cNvPr>
          <p:cNvSpPr txBox="1"/>
          <p:nvPr/>
        </p:nvSpPr>
        <p:spPr>
          <a:xfrm>
            <a:off x="5120639" y="3600178"/>
            <a:ext cx="6443003" cy="2308324"/>
          </a:xfrm>
          <a:prstGeom prst="rect">
            <a:avLst/>
          </a:prstGeom>
          <a:noFill/>
        </p:spPr>
        <p:txBody>
          <a:bodyPr wrap="square">
            <a:spAutoFit/>
          </a:bodyPr>
          <a:lstStyle/>
          <a:p>
            <a:pPr algn="just"/>
            <a:r>
              <a:rPr lang="it-IT" b="1" dirty="0"/>
              <a:t>Conseguentemente, il beneficiario della detrazione poteva ancora cedere il credito ad altri soggetti, compresi banche e intermediari finanziari, ma questi non potevano cederlo a loro volta; i fornitori e le imprese che concedevano lo sconto in fattura potevano recuperare lo sconto sotto forma di credito d’imposta e cederlo ad altri soggetti, compresi banche e intermediari finanziari, ma essi non potevano cederlo a loro volta.</a:t>
            </a:r>
          </a:p>
        </p:txBody>
      </p:sp>
      <p:sp>
        <p:nvSpPr>
          <p:cNvPr id="7" name="CasellaDiTesto 6">
            <a:extLst>
              <a:ext uri="{FF2B5EF4-FFF2-40B4-BE49-F238E27FC236}">
                <a16:creationId xmlns:a16="http://schemas.microsoft.com/office/drawing/2014/main" id="{5F768620-4A3B-45FC-83D6-A8713B69D8DE}"/>
              </a:ext>
            </a:extLst>
          </p:cNvPr>
          <p:cNvSpPr txBox="1"/>
          <p:nvPr/>
        </p:nvSpPr>
        <p:spPr>
          <a:xfrm>
            <a:off x="2827605" y="1845852"/>
            <a:ext cx="8736037" cy="1754326"/>
          </a:xfrm>
          <a:prstGeom prst="rect">
            <a:avLst/>
          </a:prstGeom>
          <a:noFill/>
        </p:spPr>
        <p:txBody>
          <a:bodyPr wrap="square">
            <a:spAutoFit/>
          </a:bodyPr>
          <a:lstStyle/>
          <a:p>
            <a:pPr algn="just"/>
            <a:r>
              <a:rPr lang="it-IT" dirty="0"/>
              <a:t>Ad appena qualche settimana dall’emanazione del Decreto Sostegni-ter e come preannunciato dal comunicato n. 62 del 18 febbraio 2022 del </a:t>
            </a:r>
            <a:r>
              <a:rPr lang="it-IT" dirty="0" err="1"/>
              <a:t>CdM</a:t>
            </a:r>
            <a:r>
              <a:rPr lang="it-IT" dirty="0"/>
              <a:t>, arriva l’auspicato intervento correttivo sulle </a:t>
            </a:r>
            <a:r>
              <a:rPr lang="it-IT" b="1" dirty="0"/>
              <a:t>cessioni di crediti successive alla prima</a:t>
            </a:r>
            <a:r>
              <a:rPr lang="it-IT" dirty="0"/>
              <a:t>. </a:t>
            </a:r>
          </a:p>
          <a:p>
            <a:pPr algn="just"/>
            <a:r>
              <a:rPr lang="it-IT" dirty="0"/>
              <a:t>Il suddetto Decreto, tra le altre misure, prevedeva la </a:t>
            </a:r>
            <a:r>
              <a:rPr lang="it-IT" b="1" dirty="0"/>
              <a:t>soppressione della facoltà di effettuare plurimi trasferimenti di bonus collegati ad un medesimo intervento</a:t>
            </a:r>
            <a:r>
              <a:rPr lang="it-IT" dirty="0"/>
              <a:t>, limitando così la circolazione dei crediti edilizi tra gli operatori.</a:t>
            </a:r>
          </a:p>
        </p:txBody>
      </p:sp>
    </p:spTree>
    <p:extLst>
      <p:ext uri="{BB962C8B-B14F-4D97-AF65-F5344CB8AC3E}">
        <p14:creationId xmlns:p14="http://schemas.microsoft.com/office/powerpoint/2010/main" val="26938993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5FE18471-C770-40D8-B700-AE9197248436}"/>
              </a:ext>
            </a:extLst>
          </p:cNvPr>
          <p:cNvSpPr txBox="1"/>
          <p:nvPr/>
        </p:nvSpPr>
        <p:spPr>
          <a:xfrm>
            <a:off x="3685735" y="1720840"/>
            <a:ext cx="7693132" cy="3416320"/>
          </a:xfrm>
          <a:prstGeom prst="rect">
            <a:avLst/>
          </a:prstGeom>
          <a:noFill/>
        </p:spPr>
        <p:txBody>
          <a:bodyPr wrap="square">
            <a:spAutoFit/>
          </a:bodyPr>
          <a:lstStyle/>
          <a:p>
            <a:pPr algn="just"/>
            <a:r>
              <a:rPr lang="it-IT" dirty="0"/>
              <a:t>La nuova cornice normativa delineatasi, ispirata dall’esigenza di </a:t>
            </a:r>
            <a:r>
              <a:rPr lang="it-IT" b="1" dirty="0"/>
              <a:t>arginare alla fonte le iniziative di frode</a:t>
            </a:r>
            <a:r>
              <a:rPr lang="it-IT" dirty="0"/>
              <a:t>, ha di fatto causato la </a:t>
            </a:r>
            <a:r>
              <a:rPr lang="it-IT" b="1" dirty="0"/>
              <a:t>paralisi della filiera impegnata nel completamento dei progetti edilizi</a:t>
            </a:r>
            <a:r>
              <a:rPr lang="it-IT" dirty="0"/>
              <a:t>. </a:t>
            </a:r>
          </a:p>
          <a:p>
            <a:pPr algn="just"/>
            <a:r>
              <a:rPr lang="it-IT" b="1" dirty="0"/>
              <a:t>Numerosi intermediari finanziari</a:t>
            </a:r>
            <a:r>
              <a:rPr lang="it-IT" dirty="0"/>
              <a:t>, infatti, hanno interrotto le liquidazioni dei crediti oggetto di cessione, sospendendo, talvolta, anche le pratiche relative a bonus maturati su spese sostenute nel </a:t>
            </a:r>
            <a:r>
              <a:rPr lang="it-IT" b="1" dirty="0"/>
              <a:t>2021</a:t>
            </a:r>
            <a:r>
              <a:rPr lang="it-IT" dirty="0"/>
              <a:t>. </a:t>
            </a:r>
          </a:p>
          <a:p>
            <a:pPr algn="just"/>
            <a:r>
              <a:rPr lang="it-IT" dirty="0"/>
              <a:t>Lo stallo, tuttavia, è evidentemente da ascriversi al declassamento dei crediti da bonus edilizi, divenuti illiquidi per effetto delle stringenti limitazioni introdotte.</a:t>
            </a:r>
          </a:p>
          <a:p>
            <a:pPr algn="just"/>
            <a:r>
              <a:rPr lang="it-IT" dirty="0"/>
              <a:t>L’articolo 1 D.L. 13/2022, pubblicato nella Gazzetta Ufficiale del 25.02.2022, </a:t>
            </a:r>
            <a:r>
              <a:rPr lang="it-IT" b="1" dirty="0"/>
              <a:t>ha ripristinato in parte il sistema di trasferimento plurimo dei crediti</a:t>
            </a:r>
            <a:r>
              <a:rPr lang="it-IT" dirty="0"/>
              <a:t>. L’intervento correttivo abroga l’articolo 28, comma 1, D.L. 4/2022, rimuovendo il limite di una cessione. </a:t>
            </a:r>
          </a:p>
        </p:txBody>
      </p:sp>
      <p:sp>
        <p:nvSpPr>
          <p:cNvPr id="7" name="Titolo 1">
            <a:extLst>
              <a:ext uri="{FF2B5EF4-FFF2-40B4-BE49-F238E27FC236}">
                <a16:creationId xmlns:a16="http://schemas.microsoft.com/office/drawing/2014/main" id="{4F0F1D35-7FA5-4125-89BB-9C8855E4AD8E}"/>
              </a:ext>
            </a:extLst>
          </p:cNvPr>
          <p:cNvSpPr txBox="1">
            <a:spLocks/>
          </p:cNvSpPr>
          <p:nvPr/>
        </p:nvSpPr>
        <p:spPr>
          <a:xfrm>
            <a:off x="3138383" y="165426"/>
            <a:ext cx="5915234" cy="1045243"/>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a:t>
            </a:r>
          </a:p>
          <a:p>
            <a:pPr algn="ctr"/>
            <a:r>
              <a:rPr lang="it-IT" sz="2800" b="1" dirty="0">
                <a:effectLst>
                  <a:outerShdw blurRad="38100" dist="38100" dir="2700000" algn="tl">
                    <a:srgbClr val="000000">
                      <a:alpha val="43137"/>
                    </a:srgbClr>
                  </a:outerShdw>
                </a:effectLst>
              </a:rPr>
              <a:t>DAL D.L. 13/2022</a:t>
            </a:r>
          </a:p>
        </p:txBody>
      </p:sp>
    </p:spTree>
    <p:extLst>
      <p:ext uri="{BB962C8B-B14F-4D97-AF65-F5344CB8AC3E}">
        <p14:creationId xmlns:p14="http://schemas.microsoft.com/office/powerpoint/2010/main" val="1130504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5FE18471-C770-40D8-B700-AE9197248436}"/>
              </a:ext>
            </a:extLst>
          </p:cNvPr>
          <p:cNvSpPr txBox="1"/>
          <p:nvPr/>
        </p:nvSpPr>
        <p:spPr>
          <a:xfrm>
            <a:off x="1913207" y="1660397"/>
            <a:ext cx="9748910" cy="1477328"/>
          </a:xfrm>
          <a:prstGeom prst="rect">
            <a:avLst/>
          </a:prstGeom>
          <a:noFill/>
        </p:spPr>
        <p:txBody>
          <a:bodyPr wrap="square">
            <a:spAutoFit/>
          </a:bodyPr>
          <a:lstStyle/>
          <a:p>
            <a:pPr algn="just"/>
            <a:r>
              <a:rPr lang="it-IT" dirty="0"/>
              <a:t> La novella legislativa consente, dopo la prima acquisizione del credito, </a:t>
            </a:r>
            <a:r>
              <a:rPr lang="it-IT" b="1" dirty="0"/>
              <a:t>ulteriori due cessioni rivolte esclusivamente a banche e intermediari finanziari iscritti all'albo o a imprese di assicurazione autorizzate a operare in Italia</a:t>
            </a:r>
            <a:r>
              <a:rPr lang="it-IT" dirty="0"/>
              <a:t>. </a:t>
            </a:r>
          </a:p>
          <a:p>
            <a:pPr algn="just"/>
            <a:r>
              <a:rPr lang="it-IT" dirty="0"/>
              <a:t>L’esercizio delle opzioni contenute all’articolo 121, comma 1, D.L. 34/2020 viene così rimodulato con la possibilità per il contribuente-beneficiario delle detrazioni di: </a:t>
            </a:r>
          </a:p>
        </p:txBody>
      </p:sp>
      <p:sp>
        <p:nvSpPr>
          <p:cNvPr id="7" name="Titolo 1">
            <a:extLst>
              <a:ext uri="{FF2B5EF4-FFF2-40B4-BE49-F238E27FC236}">
                <a16:creationId xmlns:a16="http://schemas.microsoft.com/office/drawing/2014/main" id="{84F9C8C4-D2FB-4B3D-B5B3-D48A8E11D201}"/>
              </a:ext>
            </a:extLst>
          </p:cNvPr>
          <p:cNvSpPr txBox="1">
            <a:spLocks/>
          </p:cNvSpPr>
          <p:nvPr/>
        </p:nvSpPr>
        <p:spPr>
          <a:xfrm>
            <a:off x="3138383" y="165426"/>
            <a:ext cx="5915234" cy="1045243"/>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a:t>
            </a:r>
          </a:p>
          <a:p>
            <a:pPr algn="ctr"/>
            <a:r>
              <a:rPr lang="it-IT" sz="2800" b="1" dirty="0">
                <a:effectLst>
                  <a:outerShdw blurRad="38100" dist="38100" dir="2700000" algn="tl">
                    <a:srgbClr val="000000">
                      <a:alpha val="43137"/>
                    </a:srgbClr>
                  </a:outerShdw>
                </a:effectLst>
              </a:rPr>
              <a:t>DAL D.L. 13/2022</a:t>
            </a:r>
          </a:p>
        </p:txBody>
      </p:sp>
      <p:sp>
        <p:nvSpPr>
          <p:cNvPr id="8" name="CasellaDiTesto 7">
            <a:extLst>
              <a:ext uri="{FF2B5EF4-FFF2-40B4-BE49-F238E27FC236}">
                <a16:creationId xmlns:a16="http://schemas.microsoft.com/office/drawing/2014/main" id="{5B3C21A7-4491-4506-9C4C-2F3370CB915E}"/>
              </a:ext>
            </a:extLst>
          </p:cNvPr>
          <p:cNvSpPr txBox="1"/>
          <p:nvPr/>
        </p:nvSpPr>
        <p:spPr>
          <a:xfrm>
            <a:off x="4459458" y="3202955"/>
            <a:ext cx="7202659" cy="2862322"/>
          </a:xfrm>
          <a:prstGeom prst="rect">
            <a:avLst/>
          </a:prstGeom>
          <a:noFill/>
        </p:spPr>
        <p:txBody>
          <a:bodyPr wrap="square">
            <a:spAutoFit/>
          </a:bodyPr>
          <a:lstStyle/>
          <a:p>
            <a:pPr marL="285750" indent="-285750" algn="just">
              <a:buFont typeface="Arial" panose="020B0604020202020204" pitchFamily="34" charset="0"/>
              <a:buChar char="•"/>
            </a:pPr>
            <a:r>
              <a:rPr lang="it-IT" dirty="0"/>
              <a:t>ottenere un contributo, sotto forma di </a:t>
            </a:r>
            <a:r>
              <a:rPr lang="it-IT" b="1" dirty="0"/>
              <a:t>sconto</a:t>
            </a:r>
            <a:r>
              <a:rPr lang="it-IT" dirty="0"/>
              <a:t> sul corrispettivo dovuto, fino a un importo massimo pari al corrispettivo, anticipato dai </a:t>
            </a:r>
            <a:r>
              <a:rPr lang="it-IT" b="1" dirty="0"/>
              <a:t>fornitori</a:t>
            </a:r>
            <a:r>
              <a:rPr lang="it-IT" dirty="0"/>
              <a:t> che hanno effettuato gli interventi e </a:t>
            </a:r>
            <a:r>
              <a:rPr lang="it-IT" b="1" dirty="0"/>
              <a:t>da questi ultimi recuperato sotto forma di credito d'imposta</a:t>
            </a:r>
            <a:r>
              <a:rPr lang="it-IT" dirty="0"/>
              <a:t>, di importo pari alla detrazione spettante, cedibile dai medesimi ad altri soggetti, compresi gli istituti di credito e gli altri intermediari finanziari,</a:t>
            </a:r>
            <a:r>
              <a:rPr lang="it-IT" b="1" dirty="0"/>
              <a:t> senza facoltà di successiva cessione, fatta salva la possibilità di due ulteriori cessioni a favore di intermediari finanziari e assicurativi iscritti all'albo previsto dal T.U.B., società appartenenti a un gruppo bancario, ovvero imprese di assicurazione autorizzate ad operare in Italia</a:t>
            </a:r>
            <a:r>
              <a:rPr lang="it-IT" dirty="0"/>
              <a:t>; </a:t>
            </a:r>
          </a:p>
        </p:txBody>
      </p:sp>
    </p:spTree>
    <p:extLst>
      <p:ext uri="{BB962C8B-B14F-4D97-AF65-F5344CB8AC3E}">
        <p14:creationId xmlns:p14="http://schemas.microsoft.com/office/powerpoint/2010/main" val="279476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5FE18471-C770-40D8-B700-AE9197248436}"/>
              </a:ext>
            </a:extLst>
          </p:cNvPr>
          <p:cNvSpPr txBox="1"/>
          <p:nvPr/>
        </p:nvSpPr>
        <p:spPr>
          <a:xfrm>
            <a:off x="2363372" y="1951672"/>
            <a:ext cx="9228405" cy="1477328"/>
          </a:xfrm>
          <a:prstGeom prst="rect">
            <a:avLst/>
          </a:prstGeom>
          <a:noFill/>
        </p:spPr>
        <p:txBody>
          <a:bodyPr wrap="square">
            <a:spAutoFit/>
          </a:bodyPr>
          <a:lstStyle/>
          <a:p>
            <a:pPr marL="285750" indent="-285750" algn="just">
              <a:buFont typeface="Arial" panose="020B0604020202020204" pitchFamily="34" charset="0"/>
              <a:buChar char="•"/>
            </a:pPr>
            <a:r>
              <a:rPr lang="it-IT" dirty="0"/>
              <a:t>per </a:t>
            </a:r>
            <a:r>
              <a:rPr lang="it-IT" b="1" dirty="0"/>
              <a:t>la cessione di un credito d'imposta di pari ammontare ad altri soggetti</a:t>
            </a:r>
            <a:r>
              <a:rPr lang="it-IT" dirty="0"/>
              <a:t>, compresi gli istituti di credito e gli altri intermediari finanziari, </a:t>
            </a:r>
            <a:r>
              <a:rPr lang="it-IT" b="1" dirty="0"/>
              <a:t>senza facoltà di successiva cessione</a:t>
            </a:r>
            <a:r>
              <a:rPr lang="it-IT" dirty="0"/>
              <a:t>, </a:t>
            </a:r>
            <a:r>
              <a:rPr lang="it-IT" b="1" dirty="0"/>
              <a:t>fatta salva la possibilità di due ulteriori cessioni a favore di intermediari finanziari e assicurativi iscritti all'albo previsto dal T.U.B., società appartenenti a un gruppo bancario, ovvero imprese di assicurazione autorizzate ad operare in Italia</a:t>
            </a:r>
            <a:r>
              <a:rPr lang="it-IT" dirty="0"/>
              <a:t>;</a:t>
            </a:r>
          </a:p>
        </p:txBody>
      </p:sp>
      <p:sp>
        <p:nvSpPr>
          <p:cNvPr id="7" name="CasellaDiTesto 6">
            <a:extLst>
              <a:ext uri="{FF2B5EF4-FFF2-40B4-BE49-F238E27FC236}">
                <a16:creationId xmlns:a16="http://schemas.microsoft.com/office/drawing/2014/main" id="{C7B1CBF0-6C9F-4C85-A8C6-0C537E351DF2}"/>
              </a:ext>
            </a:extLst>
          </p:cNvPr>
          <p:cNvSpPr txBox="1"/>
          <p:nvPr/>
        </p:nvSpPr>
        <p:spPr>
          <a:xfrm>
            <a:off x="4712677" y="3692871"/>
            <a:ext cx="6879100" cy="1754326"/>
          </a:xfrm>
          <a:prstGeom prst="rect">
            <a:avLst/>
          </a:prstGeom>
          <a:noFill/>
        </p:spPr>
        <p:txBody>
          <a:bodyPr wrap="square">
            <a:spAutoFit/>
          </a:bodyPr>
          <a:lstStyle/>
          <a:p>
            <a:pPr algn="just"/>
            <a:r>
              <a:rPr lang="it-IT" dirty="0"/>
              <a:t>In sostanza, le </a:t>
            </a:r>
            <a:r>
              <a:rPr lang="it-IT" b="1" dirty="0"/>
              <a:t>due cessioni successive alla prima potranno essere effettuate soltanto a favore di soggetti </a:t>
            </a:r>
            <a:r>
              <a:rPr lang="it-IT" b="1" i="1" dirty="0"/>
              <a:t>vigilati</a:t>
            </a:r>
            <a:r>
              <a:rPr lang="it-IT" dirty="0"/>
              <a:t>. </a:t>
            </a:r>
          </a:p>
          <a:p>
            <a:pPr algn="just"/>
            <a:r>
              <a:rPr lang="it-IT" dirty="0"/>
              <a:t>I terzi cessionari non annoverabili tra gli intermediari sopra menzionati, invece, potranno essere destinatari di crediti da bonus edilizi soltanto con riferimento alla prima cessione del credito effettuata dal beneficiario o dall’impresa che accorda lo sconto in fattura</a:t>
            </a:r>
          </a:p>
        </p:txBody>
      </p:sp>
      <p:sp>
        <p:nvSpPr>
          <p:cNvPr id="8" name="Titolo 1">
            <a:extLst>
              <a:ext uri="{FF2B5EF4-FFF2-40B4-BE49-F238E27FC236}">
                <a16:creationId xmlns:a16="http://schemas.microsoft.com/office/drawing/2014/main" id="{54F9EB68-DFDD-43DB-A636-15CBB36545E0}"/>
              </a:ext>
            </a:extLst>
          </p:cNvPr>
          <p:cNvSpPr txBox="1">
            <a:spLocks/>
          </p:cNvSpPr>
          <p:nvPr/>
        </p:nvSpPr>
        <p:spPr>
          <a:xfrm>
            <a:off x="3138383" y="320170"/>
            <a:ext cx="5915234" cy="1045243"/>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a:t>
            </a:r>
          </a:p>
          <a:p>
            <a:pPr algn="ctr"/>
            <a:r>
              <a:rPr lang="it-IT" sz="2800" b="1" dirty="0">
                <a:effectLst>
                  <a:outerShdw blurRad="38100" dist="38100" dir="2700000" algn="tl">
                    <a:srgbClr val="000000">
                      <a:alpha val="43137"/>
                    </a:srgbClr>
                  </a:outerShdw>
                </a:effectLst>
              </a:rPr>
              <a:t>DAL D.L. 13/2022</a:t>
            </a:r>
          </a:p>
        </p:txBody>
      </p:sp>
    </p:spTree>
    <p:extLst>
      <p:ext uri="{BB962C8B-B14F-4D97-AF65-F5344CB8AC3E}">
        <p14:creationId xmlns:p14="http://schemas.microsoft.com/office/powerpoint/2010/main" val="2825368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5FE18471-C770-40D8-B700-AE9197248436}"/>
              </a:ext>
            </a:extLst>
          </p:cNvPr>
          <p:cNvSpPr txBox="1"/>
          <p:nvPr/>
        </p:nvSpPr>
        <p:spPr>
          <a:xfrm>
            <a:off x="2924415" y="1861508"/>
            <a:ext cx="8805538" cy="1295868"/>
          </a:xfrm>
          <a:prstGeom prst="rect">
            <a:avLst/>
          </a:prstGeom>
          <a:noFill/>
        </p:spPr>
        <p:txBody>
          <a:bodyPr wrap="square">
            <a:spAutoFit/>
          </a:bodyPr>
          <a:lstStyle/>
          <a:p>
            <a:pPr algn="just">
              <a:lnSpc>
                <a:spcPct val="150000"/>
              </a:lnSpc>
            </a:pPr>
            <a:r>
              <a:rPr lang="it-IT" dirty="0"/>
              <a:t>Dunque, a decorrere </a:t>
            </a:r>
            <a:r>
              <a:rPr lang="it-IT" b="1" dirty="0"/>
              <a:t>dal 26 febbraio 2022</a:t>
            </a:r>
            <a:r>
              <a:rPr lang="it-IT" dirty="0"/>
              <a:t>, i crediti edilizi potranno essere alienati:</a:t>
            </a:r>
          </a:p>
          <a:p>
            <a:pPr marL="285750" indent="-285750" algn="just">
              <a:lnSpc>
                <a:spcPct val="150000"/>
              </a:lnSpc>
              <a:buFont typeface="Arial" panose="020B0604020202020204" pitchFamily="34" charset="0"/>
              <a:buChar char="•"/>
            </a:pPr>
            <a:r>
              <a:rPr lang="it-IT" b="1" dirty="0"/>
              <a:t>una volta</a:t>
            </a:r>
            <a:r>
              <a:rPr lang="it-IT" dirty="0"/>
              <a:t>, nei confronti di </a:t>
            </a:r>
            <a:r>
              <a:rPr lang="it-IT" b="1" dirty="0"/>
              <a:t>qualsiasi cessionario</a:t>
            </a:r>
            <a:r>
              <a:rPr lang="it-IT" dirty="0"/>
              <a:t>; </a:t>
            </a:r>
          </a:p>
          <a:p>
            <a:pPr marL="285750" indent="-285750" algn="just">
              <a:lnSpc>
                <a:spcPct val="150000"/>
              </a:lnSpc>
              <a:buFont typeface="Arial" panose="020B0604020202020204" pitchFamily="34" charset="0"/>
              <a:buChar char="•"/>
            </a:pPr>
            <a:r>
              <a:rPr lang="it-IT" b="1" dirty="0"/>
              <a:t>fino a tre volte</a:t>
            </a:r>
            <a:r>
              <a:rPr lang="it-IT" dirty="0"/>
              <a:t>, purché nel secondo e terzo trasferimento intervengano soggetti vigilati.</a:t>
            </a:r>
          </a:p>
        </p:txBody>
      </p:sp>
      <p:sp>
        <p:nvSpPr>
          <p:cNvPr id="7" name="Titolo 1">
            <a:extLst>
              <a:ext uri="{FF2B5EF4-FFF2-40B4-BE49-F238E27FC236}">
                <a16:creationId xmlns:a16="http://schemas.microsoft.com/office/drawing/2014/main" id="{6BAAE052-616B-4B62-9EB6-498D7803E53B}"/>
              </a:ext>
            </a:extLst>
          </p:cNvPr>
          <p:cNvSpPr txBox="1">
            <a:spLocks/>
          </p:cNvSpPr>
          <p:nvPr/>
        </p:nvSpPr>
        <p:spPr>
          <a:xfrm>
            <a:off x="3138383" y="165426"/>
            <a:ext cx="5915234" cy="1045243"/>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a:t>
            </a:r>
          </a:p>
          <a:p>
            <a:pPr algn="ctr"/>
            <a:r>
              <a:rPr lang="it-IT" sz="2800" b="1" dirty="0">
                <a:effectLst>
                  <a:outerShdw blurRad="38100" dist="38100" dir="2700000" algn="tl">
                    <a:srgbClr val="000000">
                      <a:alpha val="43137"/>
                    </a:srgbClr>
                  </a:outerShdw>
                </a:effectLst>
              </a:rPr>
              <a:t>DAL D.L. 13/2022</a:t>
            </a:r>
          </a:p>
        </p:txBody>
      </p:sp>
      <p:sp>
        <p:nvSpPr>
          <p:cNvPr id="8" name="CasellaDiTesto 7">
            <a:extLst>
              <a:ext uri="{FF2B5EF4-FFF2-40B4-BE49-F238E27FC236}">
                <a16:creationId xmlns:a16="http://schemas.microsoft.com/office/drawing/2014/main" id="{7996F91E-26A0-4C9F-A366-6ED2A2A037A2}"/>
              </a:ext>
            </a:extLst>
          </p:cNvPr>
          <p:cNvSpPr txBox="1"/>
          <p:nvPr/>
        </p:nvSpPr>
        <p:spPr>
          <a:xfrm>
            <a:off x="3031399" y="3248757"/>
            <a:ext cx="8591570" cy="923330"/>
          </a:xfrm>
          <a:prstGeom prst="rect">
            <a:avLst/>
          </a:prstGeom>
          <a:noFill/>
        </p:spPr>
        <p:txBody>
          <a:bodyPr wrap="square">
            <a:spAutoFit/>
          </a:bodyPr>
          <a:lstStyle/>
          <a:p>
            <a:pPr algn="just"/>
            <a:r>
              <a:rPr lang="it-IT" dirty="0"/>
              <a:t>La repressione degli illeciti è stata inoltre potenziata con l’inasprimento del trattamento sanzionatorio civile e penale delle falsità ed omissioni commesse dei tecnici nelle asseverazioni di loro competenza.</a:t>
            </a:r>
          </a:p>
        </p:txBody>
      </p:sp>
      <p:sp>
        <p:nvSpPr>
          <p:cNvPr id="9" name="CasellaDiTesto 8">
            <a:extLst>
              <a:ext uri="{FF2B5EF4-FFF2-40B4-BE49-F238E27FC236}">
                <a16:creationId xmlns:a16="http://schemas.microsoft.com/office/drawing/2014/main" id="{AF26AFBF-3C2F-4B6C-A96C-51F4CCBB08F4}"/>
              </a:ext>
            </a:extLst>
          </p:cNvPr>
          <p:cNvSpPr txBox="1"/>
          <p:nvPr/>
        </p:nvSpPr>
        <p:spPr>
          <a:xfrm>
            <a:off x="5135995" y="4263468"/>
            <a:ext cx="6593958" cy="1754326"/>
          </a:xfrm>
          <a:prstGeom prst="rect">
            <a:avLst/>
          </a:prstGeom>
          <a:noFill/>
        </p:spPr>
        <p:txBody>
          <a:bodyPr wrap="square">
            <a:spAutoFit/>
          </a:bodyPr>
          <a:lstStyle/>
          <a:p>
            <a:pPr algn="just"/>
            <a:r>
              <a:rPr lang="it-IT" dirty="0"/>
              <a:t>Si segnala che l’articolo 121 D.L. 34/2020 riformulato pone a carico degli operatori </a:t>
            </a:r>
            <a:r>
              <a:rPr lang="it-IT" b="1" dirty="0"/>
              <a:t>l’obbligo di segnalazione delle operazioni sospette all’Unità di Informazione Finanziaria, nonché l’obbligo di astensione dal rapporto nell’ipotesi in cui non sia possibile adempiere agli obblighi di adeguata verifica della clientela in conformità della normativa antiriciclaggio</a:t>
            </a:r>
            <a:r>
              <a:rPr lang="it-IT" dirty="0"/>
              <a:t>.</a:t>
            </a:r>
          </a:p>
        </p:txBody>
      </p:sp>
    </p:spTree>
    <p:extLst>
      <p:ext uri="{BB962C8B-B14F-4D97-AF65-F5344CB8AC3E}">
        <p14:creationId xmlns:p14="http://schemas.microsoft.com/office/powerpoint/2010/main" val="2077039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olo 1">
            <a:extLst>
              <a:ext uri="{FF2B5EF4-FFF2-40B4-BE49-F238E27FC236}">
                <a16:creationId xmlns:a16="http://schemas.microsoft.com/office/drawing/2014/main" id="{DDF7A508-C9D0-43EF-9721-D01BAAC768CA}"/>
              </a:ext>
            </a:extLst>
          </p:cNvPr>
          <p:cNvSpPr txBox="1">
            <a:spLocks/>
          </p:cNvSpPr>
          <p:nvPr/>
        </p:nvSpPr>
        <p:spPr>
          <a:xfrm>
            <a:off x="2298344" y="1943101"/>
            <a:ext cx="9374670" cy="1834970"/>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sz="2800" b="1" dirty="0">
                <a:effectLst>
                  <a:outerShdw blurRad="38100" dist="38100" dir="2700000" algn="tl">
                    <a:srgbClr val="000000">
                      <a:alpha val="43137"/>
                    </a:srgbClr>
                  </a:outerShdw>
                </a:effectLst>
              </a:rPr>
              <a:t>NUOVE LIMITAZIONE INTRODOTTE DAL D.L. 13/2022</a:t>
            </a:r>
          </a:p>
          <a:p>
            <a:pPr algn="ctr"/>
            <a:r>
              <a:rPr lang="it-IT" sz="2800" b="1" dirty="0">
                <a:effectLst>
                  <a:outerShdw blurRad="38100" dist="38100" dir="2700000" algn="tl">
                    <a:srgbClr val="000000">
                      <a:alpha val="43137"/>
                    </a:srgbClr>
                  </a:outerShdw>
                </a:effectLst>
              </a:rPr>
              <a:t>Quadro di sintesi</a:t>
            </a:r>
          </a:p>
        </p:txBody>
      </p:sp>
      <p:sp>
        <p:nvSpPr>
          <p:cNvPr id="4" name="Sottotitolo 5">
            <a:extLst>
              <a:ext uri="{FF2B5EF4-FFF2-40B4-BE49-F238E27FC236}">
                <a16:creationId xmlns:a16="http://schemas.microsoft.com/office/drawing/2014/main" id="{8949FF26-A9BA-472C-9AA0-02739B3F5DB1}"/>
              </a:ext>
            </a:extLst>
          </p:cNvPr>
          <p:cNvSpPr txBox="1">
            <a:spLocks/>
          </p:cNvSpPr>
          <p:nvPr/>
        </p:nvSpPr>
        <p:spPr>
          <a:xfrm>
            <a:off x="4442372" y="4351519"/>
            <a:ext cx="4543690" cy="577670"/>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2000" dirty="0">
                <a:ln w="3175" cmpd="sng">
                  <a:noFill/>
                </a:ln>
                <a:solidFill>
                  <a:srgbClr val="0070C0"/>
                </a:solidFill>
                <a:latin typeface="+mj-lt"/>
                <a:ea typeface="+mj-ea"/>
                <a:cs typeface="+mj-cs"/>
                <a:hlinkClick r:id="rId3"/>
              </a:rPr>
              <a:t>Modalità operative cessione bonus edilizi</a:t>
            </a:r>
            <a:endParaRPr lang="it-IT" sz="2000" dirty="0">
              <a:ln w="3175" cmpd="sng">
                <a:noFill/>
              </a:ln>
              <a:solidFill>
                <a:srgbClr val="0070C0"/>
              </a:solidFill>
              <a:latin typeface="+mj-lt"/>
              <a:ea typeface="+mj-ea"/>
              <a:cs typeface="+mj-cs"/>
            </a:endParaRPr>
          </a:p>
          <a:p>
            <a:pPr algn="just"/>
            <a:endParaRPr lang="it-IT" sz="2000" dirty="0">
              <a:ln w="3175" cmpd="sng">
                <a:noFill/>
              </a:ln>
              <a:latin typeface="+mj-lt"/>
              <a:ea typeface="+mj-ea"/>
              <a:cs typeface="+mj-cs"/>
            </a:endParaRPr>
          </a:p>
          <a:p>
            <a:pPr algn="just"/>
            <a:endParaRPr lang="it-IT" sz="2000" dirty="0"/>
          </a:p>
          <a:p>
            <a:endParaRPr lang="it-IT" sz="2000" dirty="0"/>
          </a:p>
        </p:txBody>
      </p:sp>
    </p:spTree>
    <p:extLst>
      <p:ext uri="{BB962C8B-B14F-4D97-AF65-F5344CB8AC3E}">
        <p14:creationId xmlns:p14="http://schemas.microsoft.com/office/powerpoint/2010/main" val="2455227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536911" y="970034"/>
            <a:ext cx="8070573" cy="4386805"/>
          </a:xfrm>
        </p:spPr>
        <p:txBody>
          <a:bodyPr>
            <a:noAutofit/>
          </a:bodyPr>
          <a:lstStyle/>
          <a:p>
            <a:pPr algn="ctr"/>
            <a:r>
              <a:rPr lang="it-IT" sz="2000" dirty="0"/>
              <a:t>Presentazione:</a:t>
            </a:r>
            <a:br>
              <a:rPr lang="it-IT" sz="2000" dirty="0"/>
            </a:br>
            <a:br>
              <a:rPr lang="it-IT" sz="2000" dirty="0"/>
            </a:br>
            <a:br>
              <a:rPr lang="it-IT" sz="2000" dirty="0"/>
            </a:br>
            <a:r>
              <a:rPr lang="it-IT" sz="3800" b="1" dirty="0">
                <a:effectLst>
                  <a:outerShdw blurRad="38100" dist="38100" dir="2700000" algn="tl">
                    <a:srgbClr val="000000">
                      <a:alpha val="43137"/>
                    </a:srgbClr>
                  </a:outerShdw>
                </a:effectLst>
              </a:rPr>
              <a:t>CESSIONE DEL CREDITO D’IMPOSTA E PROFILI CONTABILI DEI BONUS</a:t>
            </a:r>
            <a:br>
              <a:rPr lang="it-IT" sz="3800" dirty="0"/>
            </a:br>
            <a:br>
              <a:rPr lang="it-IT" sz="2000" dirty="0"/>
            </a:br>
            <a:r>
              <a:rPr lang="it-IT" sz="2000" dirty="0"/>
              <a:t>a cura di:</a:t>
            </a:r>
            <a:br>
              <a:rPr lang="it-IT" sz="2000" dirty="0"/>
            </a:br>
            <a:r>
              <a:rPr lang="it-IT" sz="2000"/>
              <a:t>per domande </a:t>
            </a:r>
            <a:br>
              <a:rPr lang="it-IT" sz="3800" dirty="0"/>
            </a:br>
            <a:r>
              <a:rPr lang="it-IT" sz="3800" dirty="0"/>
              <a:t>Dott. Francesco Porpora</a:t>
            </a:r>
            <a:br>
              <a:rPr lang="it-IT" sz="3800" dirty="0"/>
            </a:br>
            <a:r>
              <a:rPr lang="it-IT" sz="2000" dirty="0"/>
              <a:t>e-mail: </a:t>
            </a:r>
            <a:r>
              <a:rPr lang="it-IT" sz="2000" dirty="0">
                <a:hlinkClick r:id="rId2"/>
              </a:rPr>
              <a:t>francesco.porpora@studio-porpora.it</a:t>
            </a:r>
            <a:endParaRPr lang="it-IT" sz="2000" dirty="0"/>
          </a:p>
        </p:txBody>
      </p:sp>
      <p:pic>
        <p:nvPicPr>
          <p:cNvPr id="1026" name="Picture 2" descr="Logo Studi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olo 1">
            <a:extLst>
              <a:ext uri="{FF2B5EF4-FFF2-40B4-BE49-F238E27FC236}">
                <a16:creationId xmlns:a16="http://schemas.microsoft.com/office/drawing/2014/main" id="{EA21647E-29EE-43D1-9E42-5D2375B58400}"/>
              </a:ext>
            </a:extLst>
          </p:cNvPr>
          <p:cNvSpPr txBox="1">
            <a:spLocks/>
          </p:cNvSpPr>
          <p:nvPr/>
        </p:nvSpPr>
        <p:spPr>
          <a:xfrm>
            <a:off x="4611756" y="5571499"/>
            <a:ext cx="5043333" cy="763840"/>
          </a:xfrm>
          <a:prstGeom prst="rect">
            <a:avLst/>
          </a:prstGeom>
          <a:effectLst/>
        </p:spPr>
        <p:txBody>
          <a:bodyPr vert="horz" lIns="91440" tIns="45720" rIns="91440" bIns="45720" rtlCol="0" anchor="b">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br>
              <a:rPr lang="it-IT" sz="2000" dirty="0"/>
            </a:br>
            <a:br>
              <a:rPr lang="it-IT" sz="2000" dirty="0"/>
            </a:br>
            <a:r>
              <a:rPr lang="it-IT" sz="2000" dirty="0"/>
              <a:t>per le Slides si esprime un vivo ringraziamento al collega dott. Alessandro Riva</a:t>
            </a:r>
          </a:p>
        </p:txBody>
      </p:sp>
    </p:spTree>
    <p:extLst>
      <p:ext uri="{BB962C8B-B14F-4D97-AF65-F5344CB8AC3E}">
        <p14:creationId xmlns:p14="http://schemas.microsoft.com/office/powerpoint/2010/main" val="1000895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39755"/>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olo 1">
            <a:extLst>
              <a:ext uri="{FF2B5EF4-FFF2-40B4-BE49-F238E27FC236}">
                <a16:creationId xmlns:a16="http://schemas.microsoft.com/office/drawing/2014/main" id="{FA3E99B2-E8F7-4F5C-BD2A-66A0CD194726}"/>
              </a:ext>
            </a:extLst>
          </p:cNvPr>
          <p:cNvSpPr txBox="1">
            <a:spLocks/>
          </p:cNvSpPr>
          <p:nvPr/>
        </p:nvSpPr>
        <p:spPr>
          <a:xfrm>
            <a:off x="3819832" y="4320013"/>
            <a:ext cx="8002848" cy="963464"/>
          </a:xfrm>
          <a:prstGeom prst="rect">
            <a:avLst/>
          </a:prstGeom>
          <a:effectLst/>
        </p:spPr>
        <p:txBody>
          <a:bodyPr vert="horz" lIns="91440" tIns="45720" rIns="91440" bIns="45720" rtlCol="0" anchor="ctr" anchorCtr="0">
            <a:normAutofit fontScale="975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Per le somme iscritte a ruolo, potrebbe darsi un vizio «proprio» del ruolo (ad es., perché viene iscritta a ruolo una somma superiore a quella dovuta in base alla dichiarazione o all’accertamento, per errore materiale, duplicazione, ecc.).</a:t>
            </a:r>
          </a:p>
        </p:txBody>
      </p:sp>
      <p:sp>
        <p:nvSpPr>
          <p:cNvPr id="7" name="Titolo 1">
            <a:extLst>
              <a:ext uri="{FF2B5EF4-FFF2-40B4-BE49-F238E27FC236}">
                <a16:creationId xmlns:a16="http://schemas.microsoft.com/office/drawing/2014/main" id="{9D115245-43C3-4ED2-B2AB-0C4B2BDBA434}"/>
              </a:ext>
            </a:extLst>
          </p:cNvPr>
          <p:cNvSpPr txBox="1">
            <a:spLocks/>
          </p:cNvSpPr>
          <p:nvPr/>
        </p:nvSpPr>
        <p:spPr>
          <a:xfrm>
            <a:off x="2507226" y="2567968"/>
            <a:ext cx="9315454" cy="1152822"/>
          </a:xfrm>
          <a:prstGeom prst="rect">
            <a:avLst/>
          </a:prstGeom>
          <a:effectLst/>
        </p:spPr>
        <p:txBody>
          <a:bodyPr vert="horz" lIns="91440" tIns="45720" rIns="91440" bIns="45720" rtlCol="0" anchor="ctr" anchorCtr="0">
            <a:normAutofit fontScale="97500" lnSpcReduction="1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Il pagamento indebito può aversi, innanzitutto, perché viene presentata una dichiarazione erronea (meglio: inesatta). Se viene dichiarata e versata un’imposta non dovuta, o maggiore del dovuto, il contribuente ha diritto al rimborso.</a:t>
            </a:r>
          </a:p>
          <a:p>
            <a:pPr algn="just"/>
            <a:r>
              <a:rPr lang="it-IT" sz="1800" dirty="0"/>
              <a:t>Un’altra serie di ipotesi, nelle quali può aversi indebito, attiene alla riscossione.</a:t>
            </a:r>
          </a:p>
        </p:txBody>
      </p:sp>
      <p:sp>
        <p:nvSpPr>
          <p:cNvPr id="9" name="Titolo 1">
            <a:extLst>
              <a:ext uri="{FF2B5EF4-FFF2-40B4-BE49-F238E27FC236}">
                <a16:creationId xmlns:a16="http://schemas.microsoft.com/office/drawing/2014/main" id="{3CDEB5D0-8B94-4A1F-8C7F-8B303F733626}"/>
              </a:ext>
            </a:extLst>
          </p:cNvPr>
          <p:cNvSpPr txBox="1">
            <a:spLocks/>
          </p:cNvSpPr>
          <p:nvPr/>
        </p:nvSpPr>
        <p:spPr>
          <a:xfrm>
            <a:off x="2822469" y="3766109"/>
            <a:ext cx="9049983" cy="448594"/>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Si pensi, innanzitutto, alla effettuazione indebita di ritenute dirette e di versamenti diretti.</a:t>
            </a:r>
          </a:p>
        </p:txBody>
      </p:sp>
      <p:sp>
        <p:nvSpPr>
          <p:cNvPr id="10" name="Sottotitolo 2">
            <a:extLst>
              <a:ext uri="{FF2B5EF4-FFF2-40B4-BE49-F238E27FC236}">
                <a16:creationId xmlns:a16="http://schemas.microsoft.com/office/drawing/2014/main" id="{1A1D1D71-92F7-410A-B365-30DE548D6BF0}"/>
              </a:ext>
            </a:extLst>
          </p:cNvPr>
          <p:cNvSpPr txBox="1">
            <a:spLocks/>
          </p:cNvSpPr>
          <p:nvPr/>
        </p:nvSpPr>
        <p:spPr>
          <a:xfrm>
            <a:off x="2974923" y="115988"/>
            <a:ext cx="6242154"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CENNI SUL RIMBORSO DELL’IMPOSTA DA INDEBITO </a:t>
            </a:r>
          </a:p>
        </p:txBody>
      </p:sp>
      <p:sp>
        <p:nvSpPr>
          <p:cNvPr id="11" name="Sottotitolo 2">
            <a:extLst>
              <a:ext uri="{FF2B5EF4-FFF2-40B4-BE49-F238E27FC236}">
                <a16:creationId xmlns:a16="http://schemas.microsoft.com/office/drawing/2014/main" id="{3B4FAD65-0847-44E0-9929-0E13CB325916}"/>
              </a:ext>
            </a:extLst>
          </p:cNvPr>
          <p:cNvSpPr>
            <a:spLocks noGrp="1"/>
          </p:cNvSpPr>
          <p:nvPr>
            <p:ph type="subTitle" idx="1"/>
          </p:nvPr>
        </p:nvSpPr>
        <p:spPr>
          <a:xfrm>
            <a:off x="1932039" y="1343206"/>
            <a:ext cx="9890641" cy="1219135"/>
          </a:xfrm>
        </p:spPr>
        <p:txBody>
          <a:bodyPr>
            <a:noAutofit/>
          </a:bodyPr>
          <a:lstStyle/>
          <a:p>
            <a:pPr algn="just"/>
            <a:r>
              <a:rPr lang="it-IT" sz="1800" dirty="0">
                <a:ln w="3175" cmpd="sng">
                  <a:noFill/>
                </a:ln>
                <a:latin typeface="+mj-lt"/>
                <a:ea typeface="+mj-ea"/>
                <a:cs typeface="+mj-cs"/>
              </a:rPr>
              <a:t>La prima figura, quella del rimborso di indebiti, è riportabile al principio generale sancito dall’art. 2033 c.c., secondo cui il pagamento indebito genera un credito di rimborso (o di restituzione) a favore del </a:t>
            </a:r>
            <a:r>
              <a:rPr lang="it-IT" sz="1800" i="1" dirty="0" err="1">
                <a:ln w="3175" cmpd="sng">
                  <a:noFill/>
                </a:ln>
                <a:latin typeface="+mj-lt"/>
                <a:ea typeface="+mj-ea"/>
                <a:cs typeface="+mj-cs"/>
              </a:rPr>
              <a:t>solvens</a:t>
            </a:r>
            <a:r>
              <a:rPr lang="it-IT" sz="1800" dirty="0">
                <a:ln w="3175" cmpd="sng">
                  <a:noFill/>
                </a:ln>
                <a:latin typeface="+mj-lt"/>
                <a:ea typeface="+mj-ea"/>
                <a:cs typeface="+mj-cs"/>
              </a:rPr>
              <a:t>. Le altre ipotesi di fattispecie generatrici di pagamenti indebiti si collegano agli atti attraverso i quali viene data applicazione ai tributi (dichiarazione, avviso di accertamento, atti della riscossione). </a:t>
            </a:r>
          </a:p>
        </p:txBody>
      </p:sp>
      <p:sp>
        <p:nvSpPr>
          <p:cNvPr id="12" name="Titolo 1">
            <a:extLst>
              <a:ext uri="{FF2B5EF4-FFF2-40B4-BE49-F238E27FC236}">
                <a16:creationId xmlns:a16="http://schemas.microsoft.com/office/drawing/2014/main" id="{523534AB-5B71-4E66-98C3-5E857DDFE2FC}"/>
              </a:ext>
            </a:extLst>
          </p:cNvPr>
          <p:cNvSpPr txBox="1">
            <a:spLocks/>
          </p:cNvSpPr>
          <p:nvPr/>
        </p:nvSpPr>
        <p:spPr>
          <a:xfrm>
            <a:off x="353962" y="5453487"/>
            <a:ext cx="11518490" cy="1253830"/>
          </a:xfrm>
          <a:prstGeom prst="rect">
            <a:avLst/>
          </a:prstGeom>
          <a:solidFill>
            <a:srgbClr val="00B0F0"/>
          </a:solidFill>
          <a:effectLst/>
        </p:spPr>
        <p:txBody>
          <a:bodyPr vert="horz" lIns="91440" tIns="45720" rIns="91440" bIns="45720" rtlCol="0" anchor="ctr" anchorCtr="0">
            <a:normAutofit fontScale="975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400" u="sng" dirty="0"/>
              <a:t>Il ruolo </a:t>
            </a:r>
            <a:r>
              <a:rPr lang="it-IT" sz="1400" b="1" u="sng" dirty="0"/>
              <a:t>non è atto costitutivo del debito</a:t>
            </a:r>
            <a:r>
              <a:rPr lang="it-IT" sz="1400" u="sng" dirty="0"/>
              <a:t>, ma mero strumento di riscossione (costitutivi, quindi, solo dell’azione esecutiva), legittimato da titoli che non sempre sono costitutivi del debito. Da ciò deriva che può aversi riscossione legittima di somme indebite oppure riscossione illegittime di somme dovute. Si ha la prima ipotesi, ad es. quando viene iscritta a ruolo una somma di cui la dichiarazione legittima la riscossione, ma che </a:t>
            </a:r>
            <a:r>
              <a:rPr lang="it-IT" sz="1400" b="1" u="sng" dirty="0"/>
              <a:t>non è dovuta in quanto la stessa è inesatta</a:t>
            </a:r>
            <a:r>
              <a:rPr lang="it-IT" sz="1400" u="sng" dirty="0"/>
              <a:t>. Si ha la seconda ipotesi quando una somma, effettivamente dovuta in base alla dichiarazione o in base all’avviso di accertamento, viene iscritta a ruolo con violazione delle norme che regolano la procedura esecutiva. </a:t>
            </a:r>
          </a:p>
        </p:txBody>
      </p:sp>
    </p:spTree>
    <p:extLst>
      <p:ext uri="{BB962C8B-B14F-4D97-AF65-F5344CB8AC3E}">
        <p14:creationId xmlns:p14="http://schemas.microsoft.com/office/powerpoint/2010/main" val="363533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815548" y="1324428"/>
            <a:ext cx="10018643" cy="1504707"/>
          </a:xfrm>
        </p:spPr>
        <p:txBody>
          <a:bodyPr anchor="ctr" anchorCtr="0">
            <a:noAutofit/>
          </a:bodyPr>
          <a:lstStyle/>
          <a:p>
            <a:pPr algn="just"/>
            <a:r>
              <a:rPr lang="it-IT" sz="1800" dirty="0"/>
              <a:t>Il </a:t>
            </a:r>
            <a:r>
              <a:rPr lang="it-IT" sz="1800" b="1" dirty="0"/>
              <a:t>credito d’imposta</a:t>
            </a:r>
            <a:r>
              <a:rPr lang="it-IT" sz="1800" dirty="0"/>
              <a:t>, oltre che chiesto a rimborso (ed impiegato in compensazione), può essere ceduto. La cessione del credito è disciplinata dall’art. 1260 c.c., che consente la cessione del credito anche senza il consenso del debitore ceduto. In particolare, con la cessione, i crediti  vantati nei confronti dell’A.F. (a titolo di Iva o di imposte dirette), al posto di essere incassati direttamente dal contribuente, sono ceduti ad un soggetto terzo, che anticipa al cedente le somme vantate.</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1216" y="-134827"/>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558049" y="60183"/>
            <a:ext cx="7075901"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LA CESSIONE E LA SUCCESSIONE DEI CREDITI D’IMPOSTA</a:t>
            </a:r>
          </a:p>
        </p:txBody>
      </p:sp>
      <p:sp>
        <p:nvSpPr>
          <p:cNvPr id="7" name="Titolo 1">
            <a:extLst>
              <a:ext uri="{FF2B5EF4-FFF2-40B4-BE49-F238E27FC236}">
                <a16:creationId xmlns:a16="http://schemas.microsoft.com/office/drawing/2014/main" id="{5D4D5F46-CC7E-477D-AE37-55977058D475}"/>
              </a:ext>
            </a:extLst>
          </p:cNvPr>
          <p:cNvSpPr txBox="1">
            <a:spLocks/>
          </p:cNvSpPr>
          <p:nvPr/>
        </p:nvSpPr>
        <p:spPr>
          <a:xfrm>
            <a:off x="2345634" y="2797014"/>
            <a:ext cx="9488557" cy="949715"/>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Oggetto di cessione può essere solo un </a:t>
            </a:r>
            <a:r>
              <a:rPr lang="it-IT" sz="1800" b="1" dirty="0"/>
              <a:t>credito chiesto a rimborso</a:t>
            </a:r>
            <a:r>
              <a:rPr lang="it-IT" sz="1800" dirty="0"/>
              <a:t>. </a:t>
            </a:r>
          </a:p>
          <a:p>
            <a:pPr algn="just"/>
            <a:r>
              <a:rPr lang="it-IT" sz="1800" dirty="0"/>
              <a:t>Alla cessione dei suddetti crediti si applica l’art. 69 </a:t>
            </a:r>
            <a:r>
              <a:rPr lang="it-IT" sz="1800" dirty="0" err="1"/>
              <a:t>r.d.</a:t>
            </a:r>
            <a:r>
              <a:rPr lang="it-IT" sz="1800" dirty="0"/>
              <a:t> n. 2440/1923, dettato per la cessione delle somme dovute dallo Stato. </a:t>
            </a:r>
          </a:p>
        </p:txBody>
      </p:sp>
      <p:sp>
        <p:nvSpPr>
          <p:cNvPr id="9" name="Titolo 1">
            <a:extLst>
              <a:ext uri="{FF2B5EF4-FFF2-40B4-BE49-F238E27FC236}">
                <a16:creationId xmlns:a16="http://schemas.microsoft.com/office/drawing/2014/main" id="{C4BE3CEC-117E-4B0F-B316-D78D7A01CADD}"/>
              </a:ext>
            </a:extLst>
          </p:cNvPr>
          <p:cNvSpPr txBox="1">
            <a:spLocks/>
          </p:cNvSpPr>
          <p:nvPr/>
        </p:nvSpPr>
        <p:spPr>
          <a:xfrm>
            <a:off x="3869635" y="3633588"/>
            <a:ext cx="7964556" cy="1716946"/>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Secondo tale previsione, per rendere opponibile all’AF una cessione di un credito di imposta, questa deve risultare da un atto pubblico o da una scrittura privata autenticata dal notaio e deve essere notificata, mediante invio di copia autentica dell’atto di cessione, al competente ufficio dell’Agenzia delle Entrate.</a:t>
            </a:r>
          </a:p>
          <a:p>
            <a:pPr algn="just"/>
            <a:r>
              <a:rPr lang="it-IT" sz="1800" dirty="0"/>
              <a:t>L’atto di cessione deve contenere l’esatta individuazione delle parti, del titolo e dell’importo del credito ceduto (</a:t>
            </a:r>
            <a:r>
              <a:rPr lang="it-IT" sz="1800" dirty="0" err="1"/>
              <a:t>Ris</a:t>
            </a:r>
            <a:r>
              <a:rPr lang="it-IT" sz="1800" dirty="0"/>
              <a:t>. N. 103/2006). </a:t>
            </a:r>
          </a:p>
        </p:txBody>
      </p:sp>
      <p:sp>
        <p:nvSpPr>
          <p:cNvPr id="10" name="Titolo 1">
            <a:extLst>
              <a:ext uri="{FF2B5EF4-FFF2-40B4-BE49-F238E27FC236}">
                <a16:creationId xmlns:a16="http://schemas.microsoft.com/office/drawing/2014/main" id="{06E1D88C-2D1F-47B8-A2E0-D73DE5A4E5CE}"/>
              </a:ext>
            </a:extLst>
          </p:cNvPr>
          <p:cNvSpPr txBox="1">
            <a:spLocks/>
          </p:cNvSpPr>
          <p:nvPr/>
        </p:nvSpPr>
        <p:spPr>
          <a:xfrm>
            <a:off x="5618922" y="5295084"/>
            <a:ext cx="6215269" cy="1562916"/>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Effettuati i controlli, l’Ufficio esegue il rimborso direttamente al cessionario del credito. A seguito della cessione, restano impregiudicati i poteri dell’AF relativi al  controllo delle dichiarazioni, all’accertamento e all’irrogazione delle sanzioni nei confronti del cedente.</a:t>
            </a:r>
          </a:p>
        </p:txBody>
      </p:sp>
    </p:spTree>
    <p:extLst>
      <p:ext uri="{BB962C8B-B14F-4D97-AF65-F5344CB8AC3E}">
        <p14:creationId xmlns:p14="http://schemas.microsoft.com/office/powerpoint/2010/main" val="1228087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1216" y="-134827"/>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326136" y="66362"/>
            <a:ext cx="7539727"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LA CESSIONE E LA SUCCESSIONE DEI CREDITI D’IMPOSTA</a:t>
            </a:r>
          </a:p>
        </p:txBody>
      </p:sp>
      <p:sp>
        <p:nvSpPr>
          <p:cNvPr id="11" name="Titolo 1">
            <a:extLst>
              <a:ext uri="{FF2B5EF4-FFF2-40B4-BE49-F238E27FC236}">
                <a16:creationId xmlns:a16="http://schemas.microsoft.com/office/drawing/2014/main" id="{E024FA16-83F9-4246-823D-B235781A947D}"/>
              </a:ext>
            </a:extLst>
          </p:cNvPr>
          <p:cNvSpPr txBox="1">
            <a:spLocks/>
          </p:cNvSpPr>
          <p:nvPr/>
        </p:nvSpPr>
        <p:spPr>
          <a:xfrm>
            <a:off x="1728788" y="1419170"/>
            <a:ext cx="10131909" cy="1513888"/>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Resta ferma la possibilità per il Fisco, in qualità di debitore ceduto, di opporre nei confronti del cessionario tutte le eccezioni opponibili al cedente, attinenti alla validità del titolo costitutivo del credito come ai fatti modificativi ed estintivi del rapporto anteriori alla cessione od anche posteriori al trasferimento, ma anteriori all’accettazione della cessione o alla sua notifica o alla sua conoscenza di fatto (CASS. N. 9842/208).</a:t>
            </a:r>
          </a:p>
        </p:txBody>
      </p:sp>
      <p:sp>
        <p:nvSpPr>
          <p:cNvPr id="12" name="Titolo 1">
            <a:extLst>
              <a:ext uri="{FF2B5EF4-FFF2-40B4-BE49-F238E27FC236}">
                <a16:creationId xmlns:a16="http://schemas.microsoft.com/office/drawing/2014/main" id="{088DB441-0A47-4F75-B80E-3DCF2D2597FA}"/>
              </a:ext>
            </a:extLst>
          </p:cNvPr>
          <p:cNvSpPr txBox="1">
            <a:spLocks/>
          </p:cNvSpPr>
          <p:nvPr/>
        </p:nvSpPr>
        <p:spPr>
          <a:xfrm>
            <a:off x="3500438" y="2788707"/>
            <a:ext cx="8360259" cy="1959543"/>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Inoltre, si prevede che il cessionario non possa cedere, a sua volta, il credito oggetto di cessione; ciò, con l’evidente finalità di evitare un’indefinita e potenzialmente incontrollata circolazione del credito, che porterebbe grande incertezza al Fisco con evidenti rischi per la recuperabilità del credito medesimo (Cass. N. 12552/2016). Tale limite, tuttavia, non si applica ai crediti ceduti in occasione di una cessione di azienda, posto che in questo caso il trasferimento del credito non costituisce l’oggetto del contratto, bensì un suo effetto (Cass. N. 12552/2016).</a:t>
            </a:r>
            <a:endParaRPr lang="it-IT" sz="1800" b="1" dirty="0"/>
          </a:p>
        </p:txBody>
      </p:sp>
      <p:sp>
        <p:nvSpPr>
          <p:cNvPr id="13" name="Titolo 1">
            <a:extLst>
              <a:ext uri="{FF2B5EF4-FFF2-40B4-BE49-F238E27FC236}">
                <a16:creationId xmlns:a16="http://schemas.microsoft.com/office/drawing/2014/main" id="{D1F41DD6-6858-48F4-8003-B82E950C483F}"/>
              </a:ext>
            </a:extLst>
          </p:cNvPr>
          <p:cNvSpPr>
            <a:spLocks noGrp="1"/>
          </p:cNvSpPr>
          <p:nvPr>
            <p:ph type="ctrTitle"/>
          </p:nvPr>
        </p:nvSpPr>
        <p:spPr>
          <a:xfrm>
            <a:off x="5500687" y="4862550"/>
            <a:ext cx="6360010" cy="1929088"/>
          </a:xfrm>
        </p:spPr>
        <p:txBody>
          <a:bodyPr anchor="ctr" anchorCtr="0">
            <a:normAutofit fontScale="90000"/>
          </a:bodyPr>
          <a:lstStyle/>
          <a:p>
            <a:pPr algn="just"/>
            <a:r>
              <a:rPr lang="it-IT" sz="2000" dirty="0"/>
              <a:t>Gli interessi non possono formare oggetto di autonomo atto di cessione e spettano al cessionario. È nullo ogni patto contrario (art. 1, comma 3, </a:t>
            </a:r>
            <a:r>
              <a:rPr lang="it-IT" sz="2000" dirty="0" err="1"/>
              <a:t>d.m.</a:t>
            </a:r>
            <a:r>
              <a:rPr lang="it-IT" sz="2000" dirty="0"/>
              <a:t> n. 384/1997). La cessione resta </a:t>
            </a:r>
            <a:r>
              <a:rPr lang="it-IT" sz="2000" b="1" dirty="0"/>
              <a:t>inefficace </a:t>
            </a:r>
            <a:r>
              <a:rPr lang="it-IT" sz="2000" dirty="0"/>
              <a:t>nei confronti della AF se, al momento della notifica, risultano importi iscritti a ruolo a carico del cedente. La cessione avrà pertanto effetto solo per gli importi eccedenti rispetto a quelli iscritti a ruolo (art. 14, comma 7, </a:t>
            </a:r>
            <a:r>
              <a:rPr lang="it-IT" sz="2000" dirty="0" err="1"/>
              <a:t>d.m.</a:t>
            </a:r>
            <a:r>
              <a:rPr lang="it-IT" sz="2000" dirty="0"/>
              <a:t> n. 384/1997).</a:t>
            </a:r>
            <a:endParaRPr lang="it-IT" sz="1800" dirty="0"/>
          </a:p>
        </p:txBody>
      </p:sp>
    </p:spTree>
    <p:extLst>
      <p:ext uri="{BB962C8B-B14F-4D97-AF65-F5344CB8AC3E}">
        <p14:creationId xmlns:p14="http://schemas.microsoft.com/office/powerpoint/2010/main" val="3274894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240705" y="85269"/>
            <a:ext cx="7308367" cy="1487707"/>
          </a:xfrm>
        </p:spPr>
        <p:txBody>
          <a:bodyPr anchor="ctr" anchorCtr="0">
            <a:normAutofit/>
          </a:bodyPr>
          <a:lstStyle/>
          <a:p>
            <a:pPr algn="ctr"/>
            <a:r>
              <a:rPr lang="it-IT" sz="3600" b="1" dirty="0">
                <a:effectLst>
                  <a:outerShdw blurRad="38100" dist="38100" dir="2700000" algn="tl">
                    <a:srgbClr val="000000">
                      <a:alpha val="43137"/>
                    </a:srgbClr>
                  </a:outerShdw>
                </a:effectLst>
              </a:rPr>
              <a:t>LA CESSIONE DEL CREDITO </a:t>
            </a:r>
            <a:br>
              <a:rPr lang="it-IT" sz="3600" b="1" dirty="0">
                <a:effectLst>
                  <a:outerShdw blurRad="38100" dist="38100" dir="2700000" algn="tl">
                    <a:srgbClr val="000000">
                      <a:alpha val="43137"/>
                    </a:srgbClr>
                  </a:outerShdw>
                </a:effectLst>
              </a:rPr>
            </a:br>
            <a:r>
              <a:rPr lang="it-IT" sz="3600" b="1" dirty="0">
                <a:effectLst>
                  <a:outerShdw blurRad="38100" dist="38100" dir="2700000" algn="tl">
                    <a:srgbClr val="000000">
                      <a:alpha val="43137"/>
                    </a:srgbClr>
                  </a:outerShdw>
                </a:effectLst>
              </a:rPr>
              <a:t>ex art. 43-bis del d.p.r. n. 602/1973</a:t>
            </a:r>
          </a:p>
        </p:txBody>
      </p:sp>
      <p:sp>
        <p:nvSpPr>
          <p:cNvPr id="3" name="Sottotitolo 2"/>
          <p:cNvSpPr>
            <a:spLocks noGrp="1"/>
          </p:cNvSpPr>
          <p:nvPr>
            <p:ph type="subTitle" idx="1"/>
          </p:nvPr>
        </p:nvSpPr>
        <p:spPr>
          <a:xfrm>
            <a:off x="1785937" y="2386961"/>
            <a:ext cx="9944099" cy="691542"/>
          </a:xfrm>
        </p:spPr>
        <p:txBody>
          <a:bodyPr>
            <a:noAutofit/>
          </a:bodyPr>
          <a:lstStyle/>
          <a:p>
            <a:pPr algn="l"/>
            <a:r>
              <a:rPr lang="it-IT" sz="1800" b="1" dirty="0"/>
              <a:t>L’art. 43</a:t>
            </a:r>
            <a:r>
              <a:rPr lang="it-IT" sz="1800" b="1" i="1" dirty="0"/>
              <a:t>-bis</a:t>
            </a:r>
            <a:r>
              <a:rPr lang="it-IT" sz="1800" b="1" dirty="0"/>
              <a:t> </a:t>
            </a:r>
            <a:r>
              <a:rPr lang="it-IT" sz="1800" b="1" dirty="0" err="1"/>
              <a:t>d.p.r.</a:t>
            </a:r>
            <a:r>
              <a:rPr lang="it-IT" sz="1800" b="1" dirty="0"/>
              <a:t> 602/1973 contiene un rinvio alle</a:t>
            </a:r>
            <a:r>
              <a:rPr lang="it-IT" sz="1800" dirty="0"/>
              <a:t> disposizioni degli artt. 69-70 del </a:t>
            </a:r>
            <a:r>
              <a:rPr lang="it-IT" sz="1800" dirty="0" err="1"/>
              <a:t>r.d.</a:t>
            </a:r>
            <a:r>
              <a:rPr lang="it-IT" sz="1800" dirty="0"/>
              <a:t> n. 2440/1923:</a:t>
            </a:r>
          </a:p>
        </p:txBody>
      </p:sp>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asellaDiTesto 5">
            <a:extLst>
              <a:ext uri="{FF2B5EF4-FFF2-40B4-BE49-F238E27FC236}">
                <a16:creationId xmlns:a16="http://schemas.microsoft.com/office/drawing/2014/main" id="{18041E6A-7B0E-420B-8B49-80B398C50EFB}"/>
              </a:ext>
            </a:extLst>
          </p:cNvPr>
          <p:cNvSpPr txBox="1"/>
          <p:nvPr/>
        </p:nvSpPr>
        <p:spPr>
          <a:xfrm>
            <a:off x="5229225" y="4390082"/>
            <a:ext cx="6500811" cy="2308324"/>
          </a:xfrm>
          <a:prstGeom prst="rect">
            <a:avLst/>
          </a:prstGeom>
          <a:noFill/>
        </p:spPr>
        <p:txBody>
          <a:bodyPr wrap="square">
            <a:spAutoFit/>
          </a:bodyPr>
          <a:lstStyle/>
          <a:p>
            <a:pPr algn="just"/>
            <a:r>
              <a:rPr lang="it-IT" b="1" dirty="0"/>
              <a:t>Prevede</a:t>
            </a:r>
            <a:r>
              <a:rPr lang="it-IT" dirty="0"/>
              <a:t> che il cessionario abbia diritto agli interessi per ritardato rimborso di cui all’art. 44 del d.p.r. n. 602/1973 e che il cessionario, </a:t>
            </a:r>
            <a:r>
              <a:rPr lang="it-IT" sz="1800" dirty="0"/>
              <a:t>ferma restando la responsabilità del contribuente-cedente, il cessionario risponde in solido con il contribuente fino a concorrenza delle somme indebitamente rimborsate, con esclusione quindi di sanzioni e interessi imputabili solo al cedente. Occorre in ogni caso, che al cessionario vengano notificati gli atti con i quali l’Agenzia intende procedere al recupero delle somme. </a:t>
            </a:r>
            <a:endParaRPr lang="it-IT" dirty="0"/>
          </a:p>
        </p:txBody>
      </p:sp>
      <p:sp>
        <p:nvSpPr>
          <p:cNvPr id="7" name="Titolo 1">
            <a:extLst>
              <a:ext uri="{FF2B5EF4-FFF2-40B4-BE49-F238E27FC236}">
                <a16:creationId xmlns:a16="http://schemas.microsoft.com/office/drawing/2014/main" id="{DD88B240-627F-4847-B711-B9CD190FEDDB}"/>
              </a:ext>
            </a:extLst>
          </p:cNvPr>
          <p:cNvSpPr txBox="1">
            <a:spLocks/>
          </p:cNvSpPr>
          <p:nvPr/>
        </p:nvSpPr>
        <p:spPr>
          <a:xfrm>
            <a:off x="1785938" y="1513597"/>
            <a:ext cx="9944099" cy="916207"/>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Accanto alle regole generali, vi sono poi regole peculiari ai singoli comparti impositivi. </a:t>
            </a:r>
          </a:p>
          <a:p>
            <a:pPr algn="just"/>
            <a:r>
              <a:rPr lang="it-IT" sz="1800" dirty="0"/>
              <a:t>In ragione dell’art. 43-bis d.p.r. 602, si riconosce espressamente la </a:t>
            </a:r>
            <a:r>
              <a:rPr lang="it-IT" sz="1800" b="1" dirty="0"/>
              <a:t>cedibilità dei crediti risultanti da dichiarazione dei redditi </a:t>
            </a:r>
            <a:r>
              <a:rPr lang="it-IT" sz="1800" dirty="0"/>
              <a:t>chiesti a rimborso.</a:t>
            </a:r>
            <a:endParaRPr lang="it-IT" sz="1800" b="1" dirty="0"/>
          </a:p>
        </p:txBody>
      </p:sp>
      <p:sp>
        <p:nvSpPr>
          <p:cNvPr id="8" name="Sottotitolo 2">
            <a:extLst>
              <a:ext uri="{FF2B5EF4-FFF2-40B4-BE49-F238E27FC236}">
                <a16:creationId xmlns:a16="http://schemas.microsoft.com/office/drawing/2014/main" id="{64A00CD6-3C30-49E0-9CF6-E1CFBBA2BB0A}"/>
              </a:ext>
            </a:extLst>
          </p:cNvPr>
          <p:cNvSpPr txBox="1">
            <a:spLocks/>
          </p:cNvSpPr>
          <p:nvPr/>
        </p:nvSpPr>
        <p:spPr>
          <a:xfrm>
            <a:off x="2914648" y="2761833"/>
            <a:ext cx="8815390" cy="1628249"/>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marL="285750" indent="-285750" algn="just">
              <a:buFontTx/>
              <a:buChar char="-"/>
            </a:pPr>
            <a:r>
              <a:rPr lang="it-IT" sz="1800" dirty="0"/>
              <a:t>redazione dell’atto di cessione in forma di atto pubblico o scrittura privata autenticata da notaio;</a:t>
            </a:r>
          </a:p>
          <a:p>
            <a:pPr marL="285750" indent="-285750" algn="just">
              <a:buFontTx/>
              <a:buChar char="-"/>
            </a:pPr>
            <a:r>
              <a:rPr lang="it-IT" sz="1800" dirty="0"/>
              <a:t>notifica all’Amministrazione finanziaria (Ufficio delle Entrate e Agente della riscossione presso il quale è tenuto il conto fiscale del contribuente), indicando nella dichiarazione dei redditi gli estremi dei soggetti cessionari e gli importi ceduti a ciascuno di essi.</a:t>
            </a:r>
          </a:p>
        </p:txBody>
      </p:sp>
      <p:sp>
        <p:nvSpPr>
          <p:cNvPr id="9" name="Titolo 1">
            <a:extLst>
              <a:ext uri="{FF2B5EF4-FFF2-40B4-BE49-F238E27FC236}">
                <a16:creationId xmlns:a16="http://schemas.microsoft.com/office/drawing/2014/main" id="{5F2D9D5C-0FFC-4AE5-A8F6-A67FEF029AA4}"/>
              </a:ext>
            </a:extLst>
          </p:cNvPr>
          <p:cNvSpPr txBox="1">
            <a:spLocks/>
          </p:cNvSpPr>
          <p:nvPr/>
        </p:nvSpPr>
        <p:spPr>
          <a:xfrm>
            <a:off x="156367" y="5512088"/>
            <a:ext cx="4558508" cy="1186318"/>
          </a:xfrm>
          <a:prstGeom prst="rect">
            <a:avLst/>
          </a:prstGeom>
          <a:solidFill>
            <a:srgbClr val="00B0F0"/>
          </a:solidFill>
          <a:effectLst/>
        </p:spPr>
        <p:txBody>
          <a:bodyPr vert="horz" lIns="91440" tIns="45720" rIns="91440" bIns="45720" rtlCol="0" anchor="ctr" anchorCtr="0">
            <a:normAutofit fontScale="975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400" u="sng" dirty="0"/>
              <a:t>Sia il cedente che il cessionario hanno l’obbligo di dare tempestiva comunicazione all’AF delle variazioni del domicilio fiscale; in caso di inosservanza di detto obbligo, non si può opporre il difetto di notifica (art. 6 </a:t>
            </a:r>
            <a:r>
              <a:rPr lang="it-IT" sz="1400" u="sng" dirty="0" err="1"/>
              <a:t>d.m.</a:t>
            </a:r>
            <a:r>
              <a:rPr lang="it-IT" sz="1400" u="sng" dirty="0"/>
              <a:t> 384/1997).</a:t>
            </a:r>
          </a:p>
        </p:txBody>
      </p:sp>
    </p:spTree>
    <p:extLst>
      <p:ext uri="{BB962C8B-B14F-4D97-AF65-F5344CB8AC3E}">
        <p14:creationId xmlns:p14="http://schemas.microsoft.com/office/powerpoint/2010/main" val="924103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ottotitolo 2">
            <a:extLst>
              <a:ext uri="{FF2B5EF4-FFF2-40B4-BE49-F238E27FC236}">
                <a16:creationId xmlns:a16="http://schemas.microsoft.com/office/drawing/2014/main" id="{BD244B1E-80CE-4877-AC08-33A5E7A857BF}"/>
              </a:ext>
            </a:extLst>
          </p:cNvPr>
          <p:cNvSpPr txBox="1">
            <a:spLocks/>
          </p:cNvSpPr>
          <p:nvPr/>
        </p:nvSpPr>
        <p:spPr>
          <a:xfrm>
            <a:off x="1771651" y="1322109"/>
            <a:ext cx="9972673" cy="1787725"/>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t>Per i crediti </a:t>
            </a:r>
            <a:r>
              <a:rPr lang="it-IT" sz="1800" dirty="0" err="1"/>
              <a:t>Ires</a:t>
            </a:r>
            <a:r>
              <a:rPr lang="it-IT" sz="1800" dirty="0"/>
              <a:t> risultati dalla dichiarazione dei redditi, è contemplata una procedura semplificata per la cessione di detti crediti all’interno dei gruppi di società (art. 43-ter, d.P.R. 602/1973).                                              Viene così prevista la cessione, parziale o totale, delle eccedenze </a:t>
            </a:r>
            <a:r>
              <a:rPr lang="it-IT" sz="1800" dirty="0" err="1"/>
              <a:t>Ires</a:t>
            </a:r>
            <a:r>
              <a:rPr lang="it-IT" sz="1800" dirty="0"/>
              <a:t> risultanti dalle dichiarazioni dei redditi di società o enti facenti parti di un gruppo, a una o più società o all’ente del medesimo gruppo, con la particolarità, tuttavia, che la cessione si perfeziona ed è efficace anche senza l’osservanza delle formalità proprie della procedura ordinaria</a:t>
            </a:r>
          </a:p>
        </p:txBody>
      </p:sp>
      <p:sp>
        <p:nvSpPr>
          <p:cNvPr id="5" name="Sottotitolo 4">
            <a:extLst>
              <a:ext uri="{FF2B5EF4-FFF2-40B4-BE49-F238E27FC236}">
                <a16:creationId xmlns:a16="http://schemas.microsoft.com/office/drawing/2014/main" id="{EA0ADA10-9645-411E-9177-95C2B1A6911C}"/>
              </a:ext>
            </a:extLst>
          </p:cNvPr>
          <p:cNvSpPr>
            <a:spLocks noGrp="1"/>
          </p:cNvSpPr>
          <p:nvPr>
            <p:ph type="subTitle" idx="1"/>
          </p:nvPr>
        </p:nvSpPr>
        <p:spPr>
          <a:xfrm>
            <a:off x="2410860" y="542379"/>
            <a:ext cx="6970643" cy="668290"/>
          </a:xfrm>
        </p:spPr>
        <p:txBody>
          <a:bodyPr>
            <a:noAutofit/>
          </a:bodyPr>
          <a:lstStyle/>
          <a:p>
            <a:pPr algn="l"/>
            <a:r>
              <a:rPr lang="it-IT" sz="3600" b="1" dirty="0">
                <a:effectLst>
                  <a:outerShdw blurRad="38100" dist="38100" dir="2700000" algn="tl">
                    <a:srgbClr val="000000">
                      <a:alpha val="43137"/>
                    </a:srgbClr>
                  </a:outerShdw>
                </a:effectLst>
              </a:rPr>
              <a:t>ex art. 43-ter del d.p.r. n. 602/1973</a:t>
            </a:r>
          </a:p>
        </p:txBody>
      </p:sp>
      <p:sp>
        <p:nvSpPr>
          <p:cNvPr id="7" name="Sottotitolo 2">
            <a:extLst>
              <a:ext uri="{FF2B5EF4-FFF2-40B4-BE49-F238E27FC236}">
                <a16:creationId xmlns:a16="http://schemas.microsoft.com/office/drawing/2014/main" id="{1C2400D4-BBFC-4A3E-B5D9-E94DEBF3C2CD}"/>
              </a:ext>
            </a:extLst>
          </p:cNvPr>
          <p:cNvSpPr txBox="1">
            <a:spLocks/>
          </p:cNvSpPr>
          <p:nvPr/>
        </p:nvSpPr>
        <p:spPr>
          <a:xfrm>
            <a:off x="3043237" y="3109834"/>
            <a:ext cx="8701086" cy="1268625"/>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b="1" dirty="0"/>
              <a:t>Non serve</a:t>
            </a:r>
            <a:r>
              <a:rPr lang="it-IT" sz="1800" dirty="0"/>
              <a:t> la redazione dell’atto di cessione, in forma di atto pubblico o scrittura privata autenticata da un notaio, e non sussiste di conseguenza l’obbligo della notifica dell’atto all’Amministrazione finanziaria. E’ sufficiente fornire le indicazioni richieste nell’ambito del </a:t>
            </a:r>
            <a:r>
              <a:rPr lang="it-IT" sz="1800" b="1" dirty="0"/>
              <a:t>riquadro RK </a:t>
            </a:r>
            <a:r>
              <a:rPr lang="it-IT" sz="1800" dirty="0"/>
              <a:t>del modello REDDITI del cedente.</a:t>
            </a:r>
          </a:p>
          <a:p>
            <a:pPr algn="just"/>
            <a:endParaRPr lang="it-IT" sz="1800" dirty="0"/>
          </a:p>
        </p:txBody>
      </p:sp>
      <p:sp>
        <p:nvSpPr>
          <p:cNvPr id="10" name="Sottotitolo 2">
            <a:extLst>
              <a:ext uri="{FF2B5EF4-FFF2-40B4-BE49-F238E27FC236}">
                <a16:creationId xmlns:a16="http://schemas.microsoft.com/office/drawing/2014/main" id="{20B5E3B1-FFD1-409F-9B8A-AA1C695CC996}"/>
              </a:ext>
            </a:extLst>
          </p:cNvPr>
          <p:cNvSpPr txBox="1">
            <a:spLocks/>
          </p:cNvSpPr>
          <p:nvPr/>
        </p:nvSpPr>
        <p:spPr>
          <a:xfrm>
            <a:off x="5486400" y="4296120"/>
            <a:ext cx="6257923" cy="2479541"/>
          </a:xfrm>
          <a:prstGeom prst="rect">
            <a:avLst/>
          </a:prstGeom>
          <a:noFill/>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just"/>
            <a:r>
              <a:rPr lang="it-IT" sz="1800" dirty="0"/>
              <a:t>L’agenzia delle entrate ha chiarito che il gruppo può essere formato anche da società controllate da casa madre non residente, a patto che siano tutte società di capitali, anche di diritto estero e la percentuale di possesso deve essere superiore al 50%, anche indirettamente tramite altra società controllata e il controllo deve essere presente almeno dall’esercizio precedente a quello di nascita del credito. La cessione può essere effettuata sia dal soggetto controllante che dal soggetto controllato.</a:t>
            </a:r>
          </a:p>
        </p:txBody>
      </p:sp>
      <p:sp>
        <p:nvSpPr>
          <p:cNvPr id="8" name="Sottotitolo 2">
            <a:extLst>
              <a:ext uri="{FF2B5EF4-FFF2-40B4-BE49-F238E27FC236}">
                <a16:creationId xmlns:a16="http://schemas.microsoft.com/office/drawing/2014/main" id="{AB6A0207-5C74-4AA7-8924-688EA41FD8C6}"/>
              </a:ext>
            </a:extLst>
          </p:cNvPr>
          <p:cNvSpPr txBox="1">
            <a:spLocks/>
          </p:cNvSpPr>
          <p:nvPr/>
        </p:nvSpPr>
        <p:spPr>
          <a:xfrm>
            <a:off x="3900486" y="4525561"/>
            <a:ext cx="1585914" cy="743996"/>
          </a:xfrm>
          <a:prstGeom prst="rect">
            <a:avLst/>
          </a:prstGeom>
          <a:noFill/>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l"/>
            <a:r>
              <a:rPr lang="it-IT" sz="2000" b="1" dirty="0">
                <a:hlinkClick r:id="rId3"/>
              </a:rPr>
              <a:t>Interpello n. 743/2021</a:t>
            </a:r>
            <a:endParaRPr lang="it-IT" sz="2000" b="1" dirty="0"/>
          </a:p>
        </p:txBody>
      </p:sp>
    </p:spTree>
    <p:extLst>
      <p:ext uri="{BB962C8B-B14F-4D97-AF65-F5344CB8AC3E}">
        <p14:creationId xmlns:p14="http://schemas.microsoft.com/office/powerpoint/2010/main" val="2731025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49072" y="-8466"/>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olo 1">
            <a:extLst>
              <a:ext uri="{FF2B5EF4-FFF2-40B4-BE49-F238E27FC236}">
                <a16:creationId xmlns:a16="http://schemas.microsoft.com/office/drawing/2014/main" id="{8BD3DC13-58FA-47E6-9CD9-4DB4E573CFDA}"/>
              </a:ext>
            </a:extLst>
          </p:cNvPr>
          <p:cNvSpPr txBox="1">
            <a:spLocks/>
          </p:cNvSpPr>
          <p:nvPr/>
        </p:nvSpPr>
        <p:spPr>
          <a:xfrm>
            <a:off x="5062329" y="4251017"/>
            <a:ext cx="6453809" cy="2503722"/>
          </a:xfrm>
          <a:prstGeom prst="rect">
            <a:avLst/>
          </a:prstGeom>
          <a:effectLst/>
        </p:spPr>
        <p:txBody>
          <a:bodyPr vert="horz" lIns="91440" tIns="45720" rIns="91440" bIns="45720" rtlCol="0" anchor="ctr" anchorCtr="0">
            <a:normAutofit fontScale="47500" lnSpcReduction="20000"/>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150000"/>
              </a:lnSpc>
            </a:pPr>
            <a:r>
              <a:rPr lang="it-IT" sz="4400" b="1" dirty="0"/>
              <a:t>Procedura standard: </a:t>
            </a:r>
            <a:br>
              <a:rPr lang="it-IT" sz="4800" dirty="0"/>
            </a:br>
            <a:r>
              <a:rPr lang="it-IT" sz="3600" dirty="0"/>
              <a:t>- art. 69 del r.d. n. 2440/1923 ( per i crediti verso una P. A.)</a:t>
            </a:r>
            <a:br>
              <a:rPr lang="it-IT" sz="3600" dirty="0"/>
            </a:br>
            <a:r>
              <a:rPr lang="it-IT" sz="3600" dirty="0"/>
              <a:t>- art. 43-bis del d.p.r. n. 602/1973 (per i crediti fiscali verso una P.A.)</a:t>
            </a:r>
          </a:p>
          <a:p>
            <a:pPr algn="l">
              <a:lnSpc>
                <a:spcPct val="150000"/>
              </a:lnSpc>
            </a:pPr>
            <a:r>
              <a:rPr lang="it-IT" sz="4400" b="1" dirty="0"/>
              <a:t>Procedura semplificata:</a:t>
            </a:r>
          </a:p>
          <a:p>
            <a:pPr algn="l">
              <a:lnSpc>
                <a:spcPct val="150000"/>
              </a:lnSpc>
            </a:pPr>
            <a:r>
              <a:rPr lang="it-IT" sz="4400" dirty="0"/>
              <a:t>- </a:t>
            </a:r>
            <a:r>
              <a:rPr lang="it-IT" sz="3600" dirty="0"/>
              <a:t>art. 43-ter del d.p.r. n. 602/1973</a:t>
            </a:r>
          </a:p>
        </p:txBody>
      </p:sp>
      <p:sp>
        <p:nvSpPr>
          <p:cNvPr id="6" name="Sottotitolo 2">
            <a:extLst>
              <a:ext uri="{FF2B5EF4-FFF2-40B4-BE49-F238E27FC236}">
                <a16:creationId xmlns:a16="http://schemas.microsoft.com/office/drawing/2014/main" id="{BD244B1E-80CE-4877-AC08-33A5E7A857BF}"/>
              </a:ext>
            </a:extLst>
          </p:cNvPr>
          <p:cNvSpPr txBox="1">
            <a:spLocks/>
          </p:cNvSpPr>
          <p:nvPr/>
        </p:nvSpPr>
        <p:spPr>
          <a:xfrm>
            <a:off x="2756452" y="1237614"/>
            <a:ext cx="8454887" cy="2800019"/>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marL="285750" indent="-285750" algn="just">
              <a:buFont typeface="Arial" panose="020B0604020202020204" pitchFamily="34" charset="0"/>
              <a:buChar char="•"/>
            </a:pPr>
            <a:r>
              <a:rPr lang="it-IT" sz="1800" b="1" dirty="0"/>
              <a:t>I crediti d’imposta </a:t>
            </a:r>
            <a:r>
              <a:rPr lang="it-IT" sz="1800" dirty="0"/>
              <a:t>che risultano essere chiesti a rimborso nella dichiarazione dei   redditi  (art. 1 D.M. n. 384/1997);</a:t>
            </a:r>
          </a:p>
          <a:p>
            <a:pPr marL="285750" indent="-285750" algn="just">
              <a:buFont typeface="Arial" panose="020B0604020202020204" pitchFamily="34" charset="0"/>
              <a:buChar char="•"/>
            </a:pPr>
            <a:r>
              <a:rPr lang="it-IT" sz="1800" dirty="0"/>
              <a:t>per </a:t>
            </a:r>
            <a:r>
              <a:rPr lang="it-IT" sz="1800" b="1" dirty="0"/>
              <a:t>l’IVA </a:t>
            </a:r>
            <a:r>
              <a:rPr lang="it-IT" sz="1800" dirty="0"/>
              <a:t>solo i crediti chiesti a rimborso nella dichiarazione IVA (art. 5 c. 4-ter D.L. n. 70/1988);</a:t>
            </a:r>
          </a:p>
          <a:p>
            <a:pPr marL="285750" indent="-285750" algn="just">
              <a:buFont typeface="Arial" panose="020B0604020202020204" pitchFamily="34" charset="0"/>
              <a:buChar char="•"/>
            </a:pPr>
            <a:r>
              <a:rPr lang="it-IT" sz="1800" b="1" dirty="0"/>
              <a:t>I crediti c.d. futuri</a:t>
            </a:r>
            <a:r>
              <a:rPr lang="it-IT" sz="1800" dirty="0"/>
              <a:t>, cioè i crediti indicati nella dichiarazione successiva a quella in cui l’atto è stato stipulato. Diventeranno efficaci solo dopo la presentazione della dichiarazione da cui emergerà il credito. In caso di importi discordanti atto / dichiarazione, l’Amministrazione finanziaria potrebbe richiedere la stipula di un nuovo atto.</a:t>
            </a:r>
          </a:p>
          <a:p>
            <a:pPr algn="l"/>
            <a:endParaRPr lang="it-IT" sz="1800" dirty="0"/>
          </a:p>
        </p:txBody>
      </p:sp>
      <p:sp>
        <p:nvSpPr>
          <p:cNvPr id="5" name="Sottotitolo 4">
            <a:extLst>
              <a:ext uri="{FF2B5EF4-FFF2-40B4-BE49-F238E27FC236}">
                <a16:creationId xmlns:a16="http://schemas.microsoft.com/office/drawing/2014/main" id="{EA0ADA10-9645-411E-9177-95C2B1A6911C}"/>
              </a:ext>
            </a:extLst>
          </p:cNvPr>
          <p:cNvSpPr>
            <a:spLocks noGrp="1"/>
          </p:cNvSpPr>
          <p:nvPr>
            <p:ph type="subTitle" idx="1"/>
          </p:nvPr>
        </p:nvSpPr>
        <p:spPr>
          <a:xfrm>
            <a:off x="2756452" y="441545"/>
            <a:ext cx="6082748" cy="888835"/>
          </a:xfrm>
        </p:spPr>
        <p:txBody>
          <a:bodyPr/>
          <a:lstStyle/>
          <a:p>
            <a:pPr algn="l"/>
            <a:r>
              <a:rPr lang="it-IT" sz="3600" b="1" dirty="0">
                <a:effectLst>
                  <a:outerShdw blurRad="38100" dist="38100" dir="2700000" algn="tl">
                    <a:srgbClr val="000000">
                      <a:alpha val="43137"/>
                    </a:srgbClr>
                  </a:outerShdw>
                </a:effectLst>
              </a:rPr>
              <a:t>Quali sono i crediti cedibili?</a:t>
            </a:r>
          </a:p>
          <a:p>
            <a:endParaRPr lang="it-IT" dirty="0"/>
          </a:p>
        </p:txBody>
      </p:sp>
      <p:sp>
        <p:nvSpPr>
          <p:cNvPr id="9" name="Titolo 1">
            <a:extLst>
              <a:ext uri="{FF2B5EF4-FFF2-40B4-BE49-F238E27FC236}">
                <a16:creationId xmlns:a16="http://schemas.microsoft.com/office/drawing/2014/main" id="{09BF21AD-433D-4D81-AA2A-A6214F225525}"/>
              </a:ext>
            </a:extLst>
          </p:cNvPr>
          <p:cNvSpPr txBox="1">
            <a:spLocks/>
          </p:cNvSpPr>
          <p:nvPr/>
        </p:nvSpPr>
        <p:spPr>
          <a:xfrm>
            <a:off x="5062329" y="3699908"/>
            <a:ext cx="1709532" cy="888835"/>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ct val="150000"/>
              </a:lnSpc>
            </a:pPr>
            <a:r>
              <a:rPr lang="it-IT" sz="3600" b="1" dirty="0">
                <a:effectLst>
                  <a:outerShdw blurRad="38100" dist="38100" dir="2700000" algn="tl">
                    <a:srgbClr val="000000">
                      <a:alpha val="43137"/>
                    </a:srgbClr>
                  </a:outerShdw>
                </a:effectLst>
              </a:rPr>
              <a:t>Come?</a:t>
            </a:r>
          </a:p>
        </p:txBody>
      </p:sp>
    </p:spTree>
    <p:extLst>
      <p:ext uri="{BB962C8B-B14F-4D97-AF65-F5344CB8AC3E}">
        <p14:creationId xmlns:p14="http://schemas.microsoft.com/office/powerpoint/2010/main" val="328657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ogo Studi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61216" y="-134827"/>
            <a:ext cx="2642928" cy="1219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ottotitolo 2"/>
          <p:cNvSpPr txBox="1">
            <a:spLocks/>
          </p:cNvSpPr>
          <p:nvPr/>
        </p:nvSpPr>
        <p:spPr>
          <a:xfrm>
            <a:off x="2546350" y="151607"/>
            <a:ext cx="7099300" cy="1127154"/>
          </a:xfrm>
          <a:prstGeom prst="rect">
            <a:avLst/>
          </a:prstGeom>
        </p:spPr>
        <p:txBody>
          <a:bodyPr vert="horz" lIns="91440" tIns="45720" rIns="91440" bIns="45720" rtlCol="0" anchor="t">
            <a:noAutofit/>
          </a:bodyPr>
          <a:lstStyle>
            <a:lvl1pPr marL="0" indent="0" algn="r" defTabSz="457200" rtl="0" eaLnBrk="1" latinLnBrk="0" hangingPunct="1">
              <a:spcBef>
                <a:spcPct val="20000"/>
              </a:spcBef>
              <a:spcAft>
                <a:spcPts val="600"/>
              </a:spcAft>
              <a:buClr>
                <a:schemeClr val="accent1">
                  <a:lumMod val="75000"/>
                </a:schemeClr>
              </a:buClr>
              <a:buSzPct val="145000"/>
              <a:buFont typeface="Arial"/>
              <a:buNone/>
              <a:defRPr sz="2100" kern="1200" cap="none">
                <a:solidFill>
                  <a:schemeClr val="tx1"/>
                </a:solidFill>
                <a:effectLst/>
                <a:latin typeface="+mn-lt"/>
                <a:ea typeface="+mn-ea"/>
                <a:cs typeface="+mn-cs"/>
              </a:defRPr>
            </a:lvl1pPr>
            <a:lvl2pPr marL="457200" indent="0" algn="ctr" defTabSz="457200" rtl="0" eaLnBrk="1" latinLnBrk="0" hangingPunct="1">
              <a:spcBef>
                <a:spcPct val="20000"/>
              </a:spcBef>
              <a:spcAft>
                <a:spcPts val="600"/>
              </a:spcAft>
              <a:buClr>
                <a:schemeClr val="accent1">
                  <a:lumMod val="75000"/>
                </a:schemeClr>
              </a:buClr>
              <a:buSzPct val="145000"/>
              <a:buFont typeface="Arial"/>
              <a:buNone/>
              <a:defRPr sz="20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accent1">
                  <a:lumMod val="75000"/>
                </a:schemeClr>
              </a:buClr>
              <a:buSzPct val="145000"/>
              <a:buFont typeface="Arial"/>
              <a:buNone/>
              <a:defRPr sz="18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accent1">
                  <a:lumMod val="75000"/>
                </a:schemeClr>
              </a:buClr>
              <a:buSzPct val="145000"/>
              <a:buFont typeface="Arial"/>
              <a:buNone/>
              <a:defRPr sz="16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accent1">
                  <a:lumMod val="75000"/>
                </a:schemeClr>
              </a:buClr>
              <a:buSzPct val="145000"/>
              <a:buFont typeface="Arial"/>
              <a:buNone/>
              <a:defRPr sz="1400" kern="1200" cap="none">
                <a:solidFill>
                  <a:schemeClr val="tx1">
                    <a:tint val="75000"/>
                  </a:schemeClr>
                </a:solidFill>
                <a:effectLst/>
                <a:latin typeface="+mn-lt"/>
                <a:ea typeface="+mn-ea"/>
                <a:cs typeface="+mn-cs"/>
              </a:defRPr>
            </a:lvl9pPr>
          </a:lstStyle>
          <a:p>
            <a:pPr algn="ctr"/>
            <a:r>
              <a:rPr lang="it-IT" sz="3600" b="1" dirty="0">
                <a:effectLst>
                  <a:outerShdw blurRad="38100" dist="38100" dir="2700000" algn="tl">
                    <a:srgbClr val="000000">
                      <a:alpha val="43137"/>
                    </a:srgbClr>
                  </a:outerShdw>
                </a:effectLst>
              </a:rPr>
              <a:t>LA CESSIONE E LA SUCCESSIONE DEI CREDITI D’IMPOSTA</a:t>
            </a:r>
          </a:p>
        </p:txBody>
      </p:sp>
      <p:sp>
        <p:nvSpPr>
          <p:cNvPr id="7" name="Titolo 1">
            <a:extLst>
              <a:ext uri="{FF2B5EF4-FFF2-40B4-BE49-F238E27FC236}">
                <a16:creationId xmlns:a16="http://schemas.microsoft.com/office/drawing/2014/main" id="{5D4D5F46-CC7E-477D-AE37-55977058D475}"/>
              </a:ext>
            </a:extLst>
          </p:cNvPr>
          <p:cNvSpPr txBox="1">
            <a:spLocks/>
          </p:cNvSpPr>
          <p:nvPr/>
        </p:nvSpPr>
        <p:spPr>
          <a:xfrm>
            <a:off x="3486150" y="1533273"/>
            <a:ext cx="8115300" cy="3791453"/>
          </a:xfrm>
          <a:prstGeom prst="rect">
            <a:avLst/>
          </a:prstGeom>
          <a:effectLst/>
        </p:spPr>
        <p:txBody>
          <a:bodyPr vert="horz" lIns="91440" tIns="45720" rIns="91440" bIns="45720" rtlCol="0" anchor="ctr" anchorCtr="0">
            <a:noAutofit/>
          </a:bodyPr>
          <a:lstStyle>
            <a:lvl1pPr algn="r" defTabSz="457200" rtl="0" eaLnBrk="1" latinLnBrk="0" hangingPunct="1">
              <a:spcBef>
                <a:spcPct val="0"/>
              </a:spcBef>
              <a:buNone/>
              <a:defRPr sz="6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it-IT" sz="1800" dirty="0"/>
              <a:t>Con specifico riferimento al settore impositivo dell’IVA, è espressamente disciplinata la facoltà per l’Ufficio di recuperare le some erogate a titolo di rimborso nei confronti di coloro che hanno acquistato il credito Iva risultante dalla dichiarazione Iva annuale, salvo che questi non prestino garanzia fino a quando l’accertamento non è divenuto definitivo (art. 5, comma 4- ter, </a:t>
            </a:r>
            <a:r>
              <a:rPr lang="it-IT" sz="1800" dirty="0" err="1"/>
              <a:t>d.l.</a:t>
            </a:r>
            <a:r>
              <a:rPr lang="it-IT" sz="1800" dirty="0"/>
              <a:t> n. 70/1988). La responsabilità del cessionario è solo pe la somma rimborsata e non pure per le eventuali sanzioni, che possono essere irrogate solo al cedente.</a:t>
            </a:r>
          </a:p>
          <a:p>
            <a:pPr algn="just"/>
            <a:r>
              <a:rPr lang="it-IT" sz="1800" dirty="0"/>
              <a:t>Dalla previsione si evince che oggetto di cessione può essere solo il credito risultante dalla dichiarazione annuale e non anche dalle liquidazioni periodiche (Circ. n. 6/2006; </a:t>
            </a:r>
            <a:r>
              <a:rPr lang="it-IT" sz="1800" dirty="0" err="1"/>
              <a:t>Ris</a:t>
            </a:r>
            <a:r>
              <a:rPr lang="it-IT" sz="1800" dirty="0"/>
              <a:t>. N. 49/20016).</a:t>
            </a:r>
          </a:p>
        </p:txBody>
      </p:sp>
    </p:spTree>
    <p:extLst>
      <p:ext uri="{BB962C8B-B14F-4D97-AF65-F5344CB8AC3E}">
        <p14:creationId xmlns:p14="http://schemas.microsoft.com/office/powerpoint/2010/main" val="15401162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arallass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s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TM03457496[[fn=Parallasse]]</Template>
  <TotalTime>1922</TotalTime>
  <Words>4553</Words>
  <Application>Microsoft Office PowerPoint</Application>
  <PresentationFormat>Widescreen</PresentationFormat>
  <Paragraphs>184</Paragraphs>
  <Slides>28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28</vt:i4>
      </vt:variant>
    </vt:vector>
  </HeadingPairs>
  <TitlesOfParts>
    <vt:vector size="31" baseType="lpstr">
      <vt:lpstr>Arial</vt:lpstr>
      <vt:lpstr>Corbel</vt:lpstr>
      <vt:lpstr>Parallasse</vt:lpstr>
      <vt:lpstr>CESSIONE DEL CREDITO D’IMPOSTA: INQUADRAMENTO FISCALE E PROFILI CONTABILI DEI BONUS FISCALI</vt:lpstr>
      <vt:lpstr>Può essere anche creditore: può esserlo perché ha versato una somma non dovuta oppure perché ha versato degli acconti che a, consuntivo, superano il dovuto, oppure perché si sono verificate delle situazioni a cui il legislatore collega il sorgere, in capo al contribuente, di «crediti d’imposta» (in senso stretto).</vt:lpstr>
      <vt:lpstr>Presentazione standard di PowerPoint</vt:lpstr>
      <vt:lpstr>Il credito d’imposta, oltre che chiesto a rimborso (ed impiegato in compensazione), può essere ceduto. La cessione del credito è disciplinata dall’art. 1260 c.c., che consente la cessione del credito anche senza il consenso del debitore ceduto. In particolare, con la cessione, i crediti  vantati nei confronti dell’A.F. (a titolo di Iva o di imposte dirette), al posto di essere incassati direttamente dal contribuente, sono ceduti ad un soggetto terzo, che anticipa al cedente le somme vantate.</vt:lpstr>
      <vt:lpstr>Gli interessi non possono formare oggetto di autonomo atto di cessione e spettano al cessionario. È nullo ogni patto contrario (art. 1, comma 3, d.m. n. 384/1997). La cessione resta inefficace nei confronti della AF se, al momento della notifica, risultano importi iscritti a ruolo a carico del cedente. La cessione avrà pertanto effetto solo per gli importi eccedenti rispetto a quelli iscritti a ruolo (art. 14, comma 7, d.m. n. 384/1997).</vt:lpstr>
      <vt:lpstr>LA CESSIONE DEL CREDITO  ex art. 43-bis del d.p.r. n. 602/1973</vt:lpstr>
      <vt:lpstr>Presentazione standard di PowerPoint</vt:lpstr>
      <vt:lpstr>Presentazione standard di PowerPoint</vt:lpstr>
      <vt:lpstr>Presentazione standard di PowerPoint</vt:lpstr>
      <vt:lpstr>Con riguardo alla successione nei crediti tributari si osserva che sebbene non vi sia una disciplina normativa dedicata alla successione mortis causa dei crediti tributari,  si ritiene che questi siano trasmissibili agli eredi del de cuius secondo le regole generali del codice civile. La concreta attuazione del credito tributario richiede però il rispetto di una sequenza procedimentale: sarà necessaria quindi l’attivazione di una procedura di rimborso, con una istanza da proporsi nei termini di legge, pena la decadenza.</vt:lpstr>
      <vt:lpstr>Presentazione standard di PowerPoint</vt:lpstr>
      <vt:lpstr>BONUS FISCALI:  ex art 121 c.1 D.L. 34/2020 (Legge n. 77/2020)</vt:lpstr>
      <vt:lpstr>BONUS FISCALI:  ex art 121 c.1 D.L. 34/2020 (Legge n. 77/2020)  CENNI SUGLI ADEMPIMENTI</vt:lpstr>
      <vt:lpstr>TRATTAMENTO CONTABILE DEI BONUS FISCALI</vt:lpstr>
      <vt:lpstr>VALUTAZIONE DEL CREDITO</vt:lpstr>
      <vt:lpstr>DETRAZIONE FISCALE società committente (inclusa la società in qualità di condominio)</vt:lpstr>
      <vt:lpstr>CESSIONE DEL CREDITO società cedente</vt:lpstr>
      <vt:lpstr>SCONTO IN FATTURA E RICEZIONE DEL CREDITO società commissionaria</vt:lpstr>
      <vt:lpstr>SEMPLIFICAZIONI CON BILANCIO IN FORMA ABBREVIATA E MICROIMPRESE</vt:lpstr>
      <vt:lpstr>DECRETO SOSTEGNI TER D.L. 4/2022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CESSIONE DEL CREDITO D’IMPOSTA E PROFILI CONTABILI DEI BONUS  a cura di: per domande  Dott. Francesco Porpora e-mail: francesco.porpora@studio-porpora.it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Alessio Morrone</cp:lastModifiedBy>
  <cp:revision>54</cp:revision>
  <cp:lastPrinted>2022-03-07T15:44:06Z</cp:lastPrinted>
  <dcterms:created xsi:type="dcterms:W3CDTF">2017-05-04T10:53:29Z</dcterms:created>
  <dcterms:modified xsi:type="dcterms:W3CDTF">2022-03-08T13:29:06Z</dcterms:modified>
</cp:coreProperties>
</file>